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337" r:id="rId3"/>
    <p:sldId id="388" r:id="rId4"/>
    <p:sldId id="403" r:id="rId5"/>
    <p:sldId id="404" r:id="rId6"/>
    <p:sldId id="410" r:id="rId7"/>
    <p:sldId id="407" r:id="rId8"/>
    <p:sldId id="408" r:id="rId9"/>
    <p:sldId id="413" r:id="rId10"/>
    <p:sldId id="405" r:id="rId11"/>
    <p:sldId id="409" r:id="rId12"/>
    <p:sldId id="414" r:id="rId13"/>
    <p:sldId id="406" r:id="rId14"/>
    <p:sldId id="415" r:id="rId15"/>
    <p:sldId id="440" r:id="rId16"/>
    <p:sldId id="416" r:id="rId17"/>
    <p:sldId id="427" r:id="rId18"/>
    <p:sldId id="412" r:id="rId19"/>
    <p:sldId id="399" r:id="rId20"/>
    <p:sldId id="401" r:id="rId21"/>
    <p:sldId id="417" r:id="rId22"/>
    <p:sldId id="418" r:id="rId23"/>
    <p:sldId id="402" r:id="rId24"/>
    <p:sldId id="419" r:id="rId25"/>
    <p:sldId id="421" r:id="rId26"/>
    <p:sldId id="420" r:id="rId27"/>
    <p:sldId id="424" r:id="rId28"/>
    <p:sldId id="422" r:id="rId29"/>
    <p:sldId id="428" r:id="rId30"/>
    <p:sldId id="441" r:id="rId31"/>
    <p:sldId id="423" r:id="rId32"/>
    <p:sldId id="432" r:id="rId33"/>
    <p:sldId id="433" r:id="rId34"/>
    <p:sldId id="445" r:id="rId35"/>
    <p:sldId id="442" r:id="rId36"/>
    <p:sldId id="435" r:id="rId37"/>
    <p:sldId id="430" r:id="rId38"/>
    <p:sldId id="444" r:id="rId39"/>
    <p:sldId id="434" r:id="rId40"/>
    <p:sldId id="436" r:id="rId41"/>
    <p:sldId id="437" r:id="rId42"/>
    <p:sldId id="431" r:id="rId43"/>
    <p:sldId id="438" r:id="rId44"/>
    <p:sldId id="439" r:id="rId45"/>
    <p:sldId id="425" r:id="rId46"/>
    <p:sldId id="426" r:id="rId47"/>
    <p:sldId id="443" r:id="rId48"/>
    <p:sldId id="400" r:id="rId49"/>
    <p:sldId id="398" r:id="rId50"/>
    <p:sldId id="393" r:id="rId51"/>
  </p:sldIdLst>
  <p:sldSz cx="12195175" cy="6859588"/>
  <p:notesSz cx="6858000" cy="9144000"/>
  <p:defaultTextStyle>
    <a:defPPr>
      <a:defRPr lang="zh-CN"/>
    </a:defPPr>
    <a:lvl1pPr marL="0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22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444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166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888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610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6AF3F9B-5C1B-4C11-A907-BA9FFCEA8C36}">
          <p14:sldIdLst>
            <p14:sldId id="256"/>
            <p14:sldId id="337"/>
            <p14:sldId id="388"/>
            <p14:sldId id="403"/>
            <p14:sldId id="404"/>
            <p14:sldId id="410"/>
            <p14:sldId id="407"/>
            <p14:sldId id="408"/>
            <p14:sldId id="413"/>
            <p14:sldId id="405"/>
            <p14:sldId id="409"/>
            <p14:sldId id="414"/>
            <p14:sldId id="406"/>
            <p14:sldId id="415"/>
            <p14:sldId id="440"/>
            <p14:sldId id="416"/>
            <p14:sldId id="427"/>
            <p14:sldId id="412"/>
            <p14:sldId id="399"/>
            <p14:sldId id="401"/>
            <p14:sldId id="417"/>
            <p14:sldId id="418"/>
            <p14:sldId id="402"/>
            <p14:sldId id="419"/>
            <p14:sldId id="421"/>
            <p14:sldId id="420"/>
            <p14:sldId id="424"/>
            <p14:sldId id="422"/>
            <p14:sldId id="428"/>
            <p14:sldId id="441"/>
            <p14:sldId id="423"/>
            <p14:sldId id="432"/>
            <p14:sldId id="433"/>
            <p14:sldId id="445"/>
            <p14:sldId id="442"/>
            <p14:sldId id="435"/>
            <p14:sldId id="430"/>
            <p14:sldId id="444"/>
            <p14:sldId id="434"/>
            <p14:sldId id="436"/>
            <p14:sldId id="437"/>
            <p14:sldId id="431"/>
            <p14:sldId id="438"/>
            <p14:sldId id="439"/>
            <p14:sldId id="425"/>
            <p14:sldId id="426"/>
            <p14:sldId id="443"/>
            <p14:sldId id="400"/>
            <p14:sldId id="398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2" pos="6925" userDrawn="1">
          <p15:clr>
            <a:srgbClr val="A4A3A4"/>
          </p15:clr>
        </p15:guide>
        <p15:guide id="3" orient="horz" pos="26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8139"/>
    <a:srgbClr val="EBD426"/>
    <a:srgbClr val="3342C2"/>
    <a:srgbClr val="0F83C6"/>
    <a:srgbClr val="1F497D"/>
    <a:srgbClr val="11ABE5"/>
    <a:srgbClr val="FF920D"/>
    <a:srgbClr val="76D1EC"/>
    <a:srgbClr val="0DBDF0"/>
    <a:srgbClr val="00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2" autoAdjust="0"/>
    <p:restoredTop sz="86574" autoAdjust="0"/>
  </p:normalViewPr>
  <p:slideViewPr>
    <p:cSldViewPr>
      <p:cViewPr varScale="1">
        <p:scale>
          <a:sx n="87" d="100"/>
          <a:sy n="87" d="100"/>
        </p:scale>
        <p:origin x="200" y="384"/>
      </p:cViewPr>
      <p:guideLst>
        <p:guide pos="6925"/>
        <p:guide orient="horz" pos="265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94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B8857-C0F7-B54A-A144-48D1CE8D20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0615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80BA0-643C-43CD-A72D-C6D9CD3DBC13}" type="datetimeFigureOut">
              <a:rPr lang="zh-CN" altLang="en-US" smtClean="0"/>
              <a:pPr/>
              <a:t>2018/10/28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3F92-EF15-4472-A428-B716D84322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94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先自我介绍一下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02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RSAES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RSASS</a:t>
            </a:r>
          </a:p>
          <a:p>
            <a:r>
              <a:rPr kumimoji="1" lang="en-US" altLang="zh-CN" dirty="0"/>
              <a:t>ECC</a:t>
            </a:r>
            <a:r>
              <a:rPr kumimoji="1" lang="zh-CN" altLang="en-US" dirty="0"/>
              <a:t>多扩展一些，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344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不只前面介绍的那几个</a:t>
            </a:r>
            <a:endParaRPr kumimoji="1" lang="en-US" altLang="zh-CN" dirty="0"/>
          </a:p>
          <a:p>
            <a:r>
              <a:rPr kumimoji="1" lang="zh-CN" altLang="en-US" dirty="0"/>
              <a:t>每部分都是一块内容，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***总结一下前面的密码学简介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3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391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solidFill>
                  <a:srgbClr val="333333"/>
                </a:solidFill>
                <a:latin typeface="Open Sans"/>
              </a:rPr>
              <a:t>RSA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取名来自他们三者的名字。</a:t>
            </a:r>
            <a:endParaRPr lang="en-US" altLang="zh-CN" dirty="0">
              <a:solidFill>
                <a:srgbClr val="333333"/>
              </a:solidFill>
              <a:latin typeface="Open Sans"/>
            </a:endParaRPr>
          </a:p>
          <a:p>
            <a:endParaRPr kumimoji="1" lang="en-US" altLang="zh-CN" dirty="0">
              <a:solidFill>
                <a:srgbClr val="333333"/>
              </a:solidFill>
              <a:latin typeface="Open Sans"/>
            </a:endParaRPr>
          </a:p>
          <a:p>
            <a:r>
              <a:rPr kumimoji="1" lang="en-US" altLang="zh-CN" dirty="0">
                <a:solidFill>
                  <a:srgbClr val="333333"/>
                </a:solidFill>
                <a:latin typeface="Open Sans"/>
              </a:rPr>
              <a:t>1976</a:t>
            </a:r>
            <a:r>
              <a:rPr kumimoji="1" lang="zh-CN" altLang="en-US" dirty="0">
                <a:solidFill>
                  <a:srgbClr val="333333"/>
                </a:solidFill>
                <a:latin typeface="Open Sans"/>
              </a:rPr>
              <a:t>年</a:t>
            </a:r>
            <a:r>
              <a:rPr kumimoji="1" lang="en-US" altLang="zh-CN" dirty="0">
                <a:solidFill>
                  <a:srgbClr val="333333"/>
                </a:solidFill>
                <a:latin typeface="Open Sans"/>
              </a:rPr>
              <a:t>《</a:t>
            </a:r>
            <a:r>
              <a:rPr kumimoji="1" lang="zh-CN" altLang="en-US" dirty="0">
                <a:solidFill>
                  <a:srgbClr val="333333"/>
                </a:solidFill>
                <a:latin typeface="Open Sans"/>
              </a:rPr>
              <a:t>密码学的新方向</a:t>
            </a:r>
            <a:r>
              <a:rPr kumimoji="1" lang="en-US" altLang="zh-CN" dirty="0">
                <a:solidFill>
                  <a:srgbClr val="333333"/>
                </a:solidFill>
                <a:latin typeface="Open Sans"/>
              </a:rPr>
              <a:t>》</a:t>
            </a:r>
            <a:r>
              <a:rPr kumimoji="1" lang="zh-CN" altLang="en-US" dirty="0">
                <a:solidFill>
                  <a:srgbClr val="333333"/>
                </a:solidFill>
                <a:latin typeface="Open Sans"/>
              </a:rPr>
              <a:t>发布之后，一年的时间里</a:t>
            </a:r>
            <a:r>
              <a:rPr kumimoji="1" lang="en-US" altLang="zh-CN" dirty="0">
                <a:solidFill>
                  <a:srgbClr val="333333"/>
                </a:solidFill>
                <a:latin typeface="Open Sans"/>
              </a:rPr>
              <a:t>RSA</a:t>
            </a:r>
            <a:r>
              <a:rPr kumimoji="1" lang="zh-CN" altLang="en-US" dirty="0">
                <a:solidFill>
                  <a:srgbClr val="333333"/>
                </a:solidFill>
                <a:latin typeface="Open Sans"/>
              </a:rPr>
              <a:t>发布，找到了一个基于大整数分解难题的</a:t>
            </a:r>
            <a:r>
              <a:rPr kumimoji="1" lang="zh-CN" altLang="en-US" b="1" dirty="0">
                <a:solidFill>
                  <a:srgbClr val="333333"/>
                </a:solidFill>
                <a:latin typeface="Open Sans"/>
              </a:rPr>
              <a:t>单向函数</a:t>
            </a:r>
            <a:r>
              <a:rPr kumimoji="1" lang="zh-CN" altLang="en-US" dirty="0">
                <a:solidFill>
                  <a:srgbClr val="333333"/>
                </a:solidFill>
                <a:latin typeface="Open Sans"/>
              </a:rPr>
              <a:t>。</a:t>
            </a:r>
            <a:endParaRPr kumimoji="1" lang="en-US" altLang="zh-CN" dirty="0">
              <a:solidFill>
                <a:srgbClr val="333333"/>
              </a:solidFill>
              <a:latin typeface="Open Sans"/>
            </a:endParaRPr>
          </a:p>
          <a:p>
            <a:endParaRPr kumimoji="1" lang="en-US" altLang="zh-CN" dirty="0">
              <a:solidFill>
                <a:srgbClr val="333333"/>
              </a:solidFill>
              <a:latin typeface="Open Sans"/>
            </a:endParaRPr>
          </a:p>
          <a:p>
            <a:r>
              <a:rPr kumimoji="1" lang="en-US" altLang="zh-CN" dirty="0" err="1">
                <a:solidFill>
                  <a:srgbClr val="333333"/>
                </a:solidFill>
                <a:latin typeface="Open Sans"/>
              </a:rPr>
              <a:t>Rivest</a:t>
            </a:r>
            <a:r>
              <a:rPr kumimoji="1" lang="zh-CN" altLang="en-US" dirty="0">
                <a:solidFill>
                  <a:srgbClr val="333333"/>
                </a:solidFill>
                <a:latin typeface="Open Sans"/>
              </a:rPr>
              <a:t>还是</a:t>
            </a:r>
            <a:r>
              <a:rPr kumimoji="1" lang="en-US" altLang="zh-CN" dirty="0">
                <a:solidFill>
                  <a:srgbClr val="333333"/>
                </a:solidFill>
                <a:latin typeface="Open Sans"/>
              </a:rPr>
              <a:t>MD4</a:t>
            </a:r>
            <a:r>
              <a:rPr kumimoji="1" lang="zh-CN" altLang="en-US" dirty="0">
                <a:solidFill>
                  <a:srgbClr val="333333"/>
                </a:solidFill>
                <a:latin typeface="Open Sans"/>
              </a:rPr>
              <a:t>、</a:t>
            </a:r>
            <a:r>
              <a:rPr kumimoji="1" lang="en-US" altLang="zh-CN" dirty="0">
                <a:solidFill>
                  <a:srgbClr val="333333"/>
                </a:solidFill>
                <a:latin typeface="Open Sans"/>
              </a:rPr>
              <a:t>MD5</a:t>
            </a:r>
            <a:r>
              <a:rPr kumimoji="1" lang="zh-CN" altLang="en-US" dirty="0">
                <a:solidFill>
                  <a:srgbClr val="333333"/>
                </a:solidFill>
                <a:latin typeface="Open Sans"/>
              </a:rPr>
              <a:t>的发明者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133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i="1" dirty="0"/>
              <a:t>注意：要求签名的哈希值</a:t>
            </a:r>
            <a:r>
              <a:rPr lang="en-US" altLang="zh-CN" sz="1200" i="1" dirty="0"/>
              <a:t>h</a:t>
            </a:r>
            <a:r>
              <a:rPr lang="zh-CN" altLang="en-US" sz="1200" i="1" dirty="0"/>
              <a:t>比模数</a:t>
            </a:r>
            <a:r>
              <a:rPr lang="en" altLang="zh-CN" sz="1200" i="1" dirty="0"/>
              <a:t>n</a:t>
            </a:r>
            <a:r>
              <a:rPr lang="zh-CN" altLang="en-US" sz="1200" i="1" dirty="0"/>
              <a:t>小。当</a:t>
            </a:r>
            <a:r>
              <a:rPr lang="en" altLang="zh-CN" sz="1200" i="1" dirty="0"/>
              <a:t>h</a:t>
            </a:r>
            <a:r>
              <a:rPr lang="zh-CN" altLang="en-US" sz="1200" i="1" dirty="0"/>
              <a:t>大于</a:t>
            </a:r>
            <a:r>
              <a:rPr lang="en" altLang="zh-CN" sz="1200" i="1" dirty="0"/>
              <a:t>n</a:t>
            </a:r>
            <a:r>
              <a:rPr lang="zh-CN" altLang="en-US" sz="1200" i="1" dirty="0"/>
              <a:t>时，需要对</a:t>
            </a:r>
            <a:r>
              <a:rPr lang="en" altLang="zh-CN" sz="1200" i="1" dirty="0"/>
              <a:t>h</a:t>
            </a:r>
            <a:r>
              <a:rPr lang="zh-CN" altLang="en-US" sz="1200" i="1" dirty="0"/>
              <a:t>进行分块使得每个分块都比</a:t>
            </a:r>
            <a:r>
              <a:rPr lang="en" altLang="zh-CN" sz="1200" i="1" dirty="0"/>
              <a:t>n</a:t>
            </a:r>
            <a:r>
              <a:rPr lang="zh-CN" altLang="en-US" sz="1200" i="1" dirty="0"/>
              <a:t>小。</a:t>
            </a:r>
            <a:endParaRPr lang="en-US" altLang="zh-CN" sz="1200" i="1" dirty="0"/>
          </a:p>
          <a:p>
            <a:r>
              <a:rPr kumimoji="1" lang="zh-CN" altLang="en-US" dirty="0"/>
              <a:t>哈希的位数一般在</a:t>
            </a:r>
            <a:r>
              <a:rPr kumimoji="1" lang="en-US" altLang="zh-CN" dirty="0"/>
              <a:t>256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512</a:t>
            </a:r>
            <a:r>
              <a:rPr kumimoji="1" lang="zh-CN" altLang="en-US" dirty="0"/>
              <a:t>，所以大小还是小于</a:t>
            </a:r>
            <a:r>
              <a:rPr kumimoji="1" lang="en-US" altLang="zh-CN" dirty="0"/>
              <a:t>n</a:t>
            </a:r>
            <a:r>
              <a:rPr kumimoji="1" lang="zh-CN" altLang="en-US" dirty="0"/>
              <a:t>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没有</a:t>
            </a:r>
            <a:r>
              <a:rPr kumimoji="1" lang="en-US" altLang="zh-CN" dirty="0"/>
              <a:t>RSADH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315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数学分析攻击，分解出素因子，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672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解释一下怎么挑战</a:t>
            </a:r>
            <a:r>
              <a:rPr kumimoji="1" lang="en-US" altLang="zh-CN" dirty="0"/>
              <a:t>RSA</a:t>
            </a:r>
            <a:r>
              <a:rPr kumimoji="1" lang="zh-CN" altLang="en-US" dirty="0"/>
              <a:t>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966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solidFill>
                  <a:srgbClr val="333333"/>
                </a:solidFill>
                <a:latin typeface="Open Sans"/>
              </a:rPr>
              <a:t>RSA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基于的整数因式分解难题是可靠的，可以相信</a:t>
            </a:r>
            <a:r>
              <a:rPr lang="en-US" altLang="zh-CN" dirty="0">
                <a:solidFill>
                  <a:srgbClr val="333333"/>
                </a:solidFill>
                <a:latin typeface="Open Sans"/>
              </a:rPr>
              <a:t>1024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、</a:t>
            </a:r>
            <a:r>
              <a:rPr lang="en-US" altLang="zh-CN" dirty="0">
                <a:solidFill>
                  <a:srgbClr val="333333"/>
                </a:solidFill>
                <a:latin typeface="Open Sans"/>
              </a:rPr>
              <a:t>2048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位的</a:t>
            </a:r>
            <a:r>
              <a:rPr lang="en" altLang="zh-CN" dirty="0">
                <a:solidFill>
                  <a:srgbClr val="333333"/>
                </a:solidFill>
                <a:latin typeface="Open Sans"/>
              </a:rPr>
              <a:t>RSA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可以继续安全有效的运行相当长的时间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094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600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392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月饼～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141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素数理论跟黎曼猜想有点关系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判断一个大数是不是素数是概率的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809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在不同的安全强度下，条件会不同。</a:t>
            </a:r>
            <a:endParaRPr kumimoji="1" lang="en-US" altLang="zh-CN" dirty="0"/>
          </a:p>
          <a:p>
            <a:r>
              <a:rPr kumimoji="1" lang="zh-CN" altLang="en-US" dirty="0"/>
              <a:t>除了要素性检测还要限制素数的条件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370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可以映射到二进制的乘法和加法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757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7173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计算复杂度，跟没有有花钱是一样的。但是底数的长度缩小了一半。</a:t>
            </a:r>
            <a:endParaRPr kumimoji="1" lang="en-US" altLang="zh-CN" dirty="0"/>
          </a:p>
          <a:p>
            <a:r>
              <a:rPr kumimoji="1" lang="zh-CN" altLang="en-US" dirty="0"/>
              <a:t>相对于原始的平方</a:t>
            </a:r>
            <a:r>
              <a:rPr kumimoji="1" lang="en-US" altLang="zh-CN" dirty="0"/>
              <a:t>-</a:t>
            </a:r>
            <a:r>
              <a:rPr kumimoji="1" lang="zh-CN" altLang="en-US" dirty="0"/>
              <a:t>乘算法有 </a:t>
            </a:r>
            <a:r>
              <a:rPr kumimoji="1" lang="en-US" altLang="zh-CN" b="1" dirty="0"/>
              <a:t>4</a:t>
            </a:r>
            <a:r>
              <a:rPr kumimoji="1" lang="zh-CN" altLang="en-US" b="1" dirty="0"/>
              <a:t>倍 </a:t>
            </a:r>
            <a:r>
              <a:rPr kumimoji="1" lang="zh-CN" altLang="en-US" dirty="0"/>
              <a:t>的加速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520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介绍两种：选择密文攻击和计时攻击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0549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885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画</a:t>
            </a:r>
            <a:r>
              <a:rPr kumimoji="1" lang="zh-CN" altLang="en-US"/>
              <a:t>个选择密文攻击的流程图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3277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解决方法也很简单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848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盐（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Salt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在密码学中，是指在散列之前将散列内容（例如：密码）的任意固定位置插入特定的字符串。这个在散列中加入字符串的方式称为“加盐”</a:t>
            </a:r>
            <a:endParaRPr kumimoji="1"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328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性质：安全性，完整性，不可否认性，可用性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有攻有防，相爱相杀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4708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1896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149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、并不是有了公钥密码就不需要对称密码了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、第三阶段后可能出现新的阶段，比如量子密码，后量子密码。。。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926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美国破译德国和日本的密码，让二战的结束提前了一段时间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841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保密系统通讯理论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517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提出公钥密码学的加解密、签名验签以及密钥交换（</a:t>
            </a:r>
            <a:r>
              <a:rPr kumimoji="1" lang="en-US" altLang="zh-CN" dirty="0"/>
              <a:t>DH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773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保密系统通信理论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量子密码技术的出现，将密码学的研究推向了一个新的台阶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SHA3</a:t>
            </a:r>
            <a:r>
              <a:rPr lang="zh-CN" altLang="en-US" dirty="0"/>
              <a:t>竞赛在</a:t>
            </a:r>
            <a:r>
              <a:rPr lang="en-US" altLang="zh-CN" dirty="0"/>
              <a:t>2006</a:t>
            </a:r>
            <a:r>
              <a:rPr lang="zh-CN" altLang="en-US" dirty="0"/>
              <a:t>年开始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514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对称密码：加解密算法相似甚至可以使用同一个算法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SM4</a:t>
            </a:r>
            <a:r>
              <a:rPr kumimoji="1" lang="zh-CN" altLang="en-US" dirty="0"/>
              <a:t>就是使用同一套算法，知识循环的顺序不同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F92-EF15-4472-A428-B716D84322E0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429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812"/>
            <a:ext cx="12221869" cy="6877400"/>
          </a:xfrm>
          <a:prstGeom prst="rect">
            <a:avLst/>
          </a:prstGeom>
        </p:spPr>
      </p:pic>
      <p:sp>
        <p:nvSpPr>
          <p:cNvPr id="3" name="梯形 2">
            <a:extLst>
              <a:ext uri="{FF2B5EF4-FFF2-40B4-BE49-F238E27FC236}">
                <a16:creationId xmlns:a16="http://schemas.microsoft.com/office/drawing/2014/main" id="{0250B4A7-CFE0-4A98-A245-04D60E2399F2}"/>
              </a:ext>
            </a:extLst>
          </p:cNvPr>
          <p:cNvSpPr/>
          <p:nvPr userDrawn="1"/>
        </p:nvSpPr>
        <p:spPr>
          <a:xfrm rot="2694375">
            <a:off x="10859772" y="165434"/>
            <a:ext cx="1853198" cy="560417"/>
          </a:xfrm>
          <a:prstGeom prst="trapezoid">
            <a:avLst>
              <a:gd name="adj" fmla="val 95598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40BFD2-C397-4DAF-BCCA-4DA8F727B6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11"/>
          <a:stretch/>
        </p:blipFill>
        <p:spPr>
          <a:xfrm>
            <a:off x="259080" y="6192775"/>
            <a:ext cx="1450583" cy="54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7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" y="0"/>
            <a:ext cx="12190215" cy="6859588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92BDFB0F-7F18-4F42-BC0D-12B3C1FC7103}"/>
              </a:ext>
            </a:extLst>
          </p:cNvPr>
          <p:cNvSpPr txBox="1"/>
          <p:nvPr userDrawn="1"/>
        </p:nvSpPr>
        <p:spPr>
          <a:xfrm>
            <a:off x="10215113" y="6506291"/>
            <a:ext cx="1715122" cy="28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Arial" pitchFamily="34" charset="0"/>
                <a:ea typeface="微软雅黑" pitchFamily="34" charset="-122"/>
                <a:cs typeface="+mn-cs"/>
                <a:sym typeface="Symbol"/>
              </a:rPr>
              <a:t>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Arial" pitchFamily="34" charset="0"/>
                <a:ea typeface="微软雅黑" pitchFamily="34" charset="-122"/>
                <a:cs typeface="+mn-cs"/>
              </a:rPr>
              <a:t> 2018</a:t>
            </a:r>
            <a:endParaRPr kumimoji="1" lang="zh-CN" altLang="en-US" sz="1200" baseline="0" dirty="0">
              <a:latin typeface="Arial" pitchFamily="34" charset="0"/>
              <a:ea typeface="微软雅黑" pitchFamily="34" charset="-122"/>
              <a:cs typeface="微软雅黑" panose="020B0503020204020204" charset="-122"/>
            </a:endParaRPr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A8B8F01E-714A-4E52-BF66-234BF3F6CB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6398" y="6506290"/>
            <a:ext cx="736600" cy="288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2372462-90DD-4927-A843-779DB3DD8757}" type="slidenum"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15DCD81F-7EAA-430D-AAD4-AB448E8831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91834" y="6506290"/>
            <a:ext cx="3411924" cy="288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WANXIANG BLOCKCHAIN CONFIDENTIAL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D8673EA-B768-4D52-B8BF-F1974B9B62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11"/>
          <a:stretch/>
        </p:blipFill>
        <p:spPr>
          <a:xfrm>
            <a:off x="10534787" y="202224"/>
            <a:ext cx="1507328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70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0" y="12604"/>
            <a:ext cx="12199845" cy="685958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6D4DB475-CEC0-4434-A351-2848276B98C3}"/>
              </a:ext>
            </a:extLst>
          </p:cNvPr>
          <p:cNvGrpSpPr/>
          <p:nvPr userDrawn="1"/>
        </p:nvGrpSpPr>
        <p:grpSpPr>
          <a:xfrm>
            <a:off x="408955" y="12604"/>
            <a:ext cx="360040" cy="668432"/>
            <a:chOff x="2209156" y="-12226"/>
            <a:chExt cx="360040" cy="573559"/>
          </a:xfrm>
          <a:solidFill>
            <a:schemeClr val="tx2"/>
          </a:solidFill>
        </p:grpSpPr>
        <p:sp>
          <p:nvSpPr>
            <p:cNvPr id="3" name="流程图: 延期 2">
              <a:extLst>
                <a:ext uri="{FF2B5EF4-FFF2-40B4-BE49-F238E27FC236}">
                  <a16:creationId xmlns:a16="http://schemas.microsoft.com/office/drawing/2014/main" id="{E8ED8664-8DCA-43A4-989A-D3E6E31D1C96}"/>
                </a:ext>
              </a:extLst>
            </p:cNvPr>
            <p:cNvSpPr/>
            <p:nvPr userDrawn="1"/>
          </p:nvSpPr>
          <p:spPr>
            <a:xfrm rot="5400000">
              <a:off x="2209156" y="201293"/>
              <a:ext cx="360040" cy="360040"/>
            </a:xfrm>
            <a:prstGeom prst="flowChartDelay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69A5A9A-5D95-4579-A1BA-9E5C71267DA2}"/>
                </a:ext>
              </a:extLst>
            </p:cNvPr>
            <p:cNvSpPr/>
            <p:nvPr userDrawn="1"/>
          </p:nvSpPr>
          <p:spPr>
            <a:xfrm>
              <a:off x="2209156" y="-12226"/>
              <a:ext cx="360040" cy="213520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TextBox 1">
            <a:extLst>
              <a:ext uri="{FF2B5EF4-FFF2-40B4-BE49-F238E27FC236}">
                <a16:creationId xmlns:a16="http://schemas.microsoft.com/office/drawing/2014/main" id="{92BDFB0F-7F18-4F42-BC0D-12B3C1FC7103}"/>
              </a:ext>
            </a:extLst>
          </p:cNvPr>
          <p:cNvSpPr txBox="1"/>
          <p:nvPr userDrawn="1"/>
        </p:nvSpPr>
        <p:spPr>
          <a:xfrm>
            <a:off x="10234384" y="6526139"/>
            <a:ext cx="1715122" cy="28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72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Arial" pitchFamily="34" charset="0"/>
                <a:ea typeface="微软雅黑" pitchFamily="34" charset="-122"/>
                <a:cs typeface="+mn-cs"/>
                <a:sym typeface="Symbol"/>
              </a:rPr>
              <a:t>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Arial" pitchFamily="34" charset="0"/>
                <a:ea typeface="微软雅黑" pitchFamily="34" charset="-122"/>
                <a:cs typeface="+mn-cs"/>
              </a:rPr>
              <a:t> 2018</a:t>
            </a:r>
            <a:endParaRPr kumimoji="1" lang="zh-CN" altLang="en-US" sz="1200" baseline="0" dirty="0">
              <a:latin typeface="Arial" pitchFamily="34" charset="0"/>
              <a:ea typeface="微软雅黑" pitchFamily="34" charset="-122"/>
              <a:cs typeface="微软雅黑" panose="020B0503020204020204" charset="-122"/>
            </a:endParaRPr>
          </a:p>
        </p:txBody>
      </p:sp>
      <p:sp>
        <p:nvSpPr>
          <p:cNvPr id="11" name="Rectangle 28">
            <a:extLst>
              <a:ext uri="{FF2B5EF4-FFF2-40B4-BE49-F238E27FC236}">
                <a16:creationId xmlns:a16="http://schemas.microsoft.com/office/drawing/2014/main" id="{A8B8F01E-714A-4E52-BF66-234BF3F6CB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45669" y="6526138"/>
            <a:ext cx="736600" cy="288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72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2372462-90DD-4927-A843-779DB3DD8757}" type="slidenum"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15DCD81F-7EAA-430D-AAD4-AB448E8831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11105" y="6526138"/>
            <a:ext cx="3411924" cy="288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72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WANXIANG BLOCKCHAIN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81054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43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7" r:id="rId2"/>
    <p:sldLayoutId id="2147483683" r:id="rId3"/>
  </p:sldLayoutIdLst>
  <p:hf hdr="0" ftr="0"/>
  <p:txStyles>
    <p:titleStyle>
      <a:lvl1pPr algn="ctr" defTabSz="1219444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91" indent="-457291" algn="l" defTabSz="1219444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798" indent="-381076" algn="l" defTabSz="1219444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305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027" indent="-304861" algn="l" defTabSz="1219444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749" indent="-304861" algn="l" defTabSz="1219444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471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192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914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636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164465" y="1269554"/>
            <a:ext cx="972108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Introduction to Cryptography &amp; RSA </a:t>
            </a:r>
          </a:p>
          <a:p>
            <a:pPr algn="ctr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spc="600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密码学简介以及</a:t>
            </a:r>
            <a:r>
              <a:rPr lang="en-US" altLang="zh-CN" sz="4000" b="1" spc="600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RSA</a:t>
            </a:r>
            <a:r>
              <a:rPr lang="zh-CN" altLang="en-US" sz="4000" b="1" spc="600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加密算法</a:t>
            </a:r>
            <a:endParaRPr lang="en-US" altLang="zh-CN" sz="4000" b="1" spc="600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</p:txBody>
      </p:sp>
      <p:cxnSp>
        <p:nvCxnSpPr>
          <p:cNvPr id="11" name="直线连接符 10"/>
          <p:cNvCxnSpPr/>
          <p:nvPr/>
        </p:nvCxnSpPr>
        <p:spPr>
          <a:xfrm>
            <a:off x="1489075" y="5044164"/>
            <a:ext cx="1404000" cy="0"/>
          </a:xfrm>
          <a:prstGeom prst="line">
            <a:avLst/>
          </a:prstGeom>
          <a:ln w="3175">
            <a:solidFill>
              <a:srgbClr val="0F83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9230091" y="5044164"/>
            <a:ext cx="1404000" cy="0"/>
          </a:xfrm>
          <a:prstGeom prst="line">
            <a:avLst/>
          </a:prstGeom>
          <a:ln w="3175">
            <a:solidFill>
              <a:srgbClr val="0F83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2894535" y="5008160"/>
            <a:ext cx="72008" cy="72008"/>
          </a:xfrm>
          <a:prstGeom prst="ellipse">
            <a:avLst/>
          </a:prstGeom>
          <a:solidFill>
            <a:srgbClr val="0F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 </a:t>
            </a:r>
          </a:p>
        </p:txBody>
      </p:sp>
      <p:sp>
        <p:nvSpPr>
          <p:cNvPr id="10" name="椭圆 9"/>
          <p:cNvSpPr/>
          <p:nvPr/>
        </p:nvSpPr>
        <p:spPr>
          <a:xfrm>
            <a:off x="9194087" y="5008160"/>
            <a:ext cx="72008" cy="72008"/>
          </a:xfrm>
          <a:prstGeom prst="ellipse">
            <a:avLst/>
          </a:prstGeom>
          <a:solidFill>
            <a:srgbClr val="0F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0779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9311D05-DDCE-0446-824C-2259AB8F5360}"/>
              </a:ext>
            </a:extLst>
          </p:cNvPr>
          <p:cNvSpPr/>
          <p:nvPr/>
        </p:nvSpPr>
        <p:spPr>
          <a:xfrm>
            <a:off x="768995" y="1629594"/>
            <a:ext cx="705678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22222"/>
                </a:solidFill>
                <a:latin typeface="Arial" panose="020B0604020202020204" pitchFamily="34" charset="0"/>
              </a:rPr>
              <a:t>DES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(</a:t>
            </a:r>
            <a:r>
              <a:rPr lang="en" altLang="zh-CN" dirty="0"/>
              <a:t>Data Encryption Standard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</a:p>
          <a:p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1977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年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11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月，美国</a:t>
            </a:r>
            <a:r>
              <a:rPr lang="en" altLang="zh-CN" dirty="0">
                <a:solidFill>
                  <a:srgbClr val="222222"/>
                </a:solidFill>
                <a:latin typeface="Arial" panose="020B0604020202020204" pitchFamily="34" charset="0"/>
              </a:rPr>
              <a:t>DES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被作为</a:t>
            </a:r>
            <a:r>
              <a:rPr lang="en" altLang="zh-CN" dirty="0">
                <a:solidFill>
                  <a:srgbClr val="222222"/>
                </a:solidFill>
                <a:latin typeface="Arial" panose="020B0604020202020204" pitchFamily="34" charset="0"/>
              </a:rPr>
              <a:t>FIPS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标准</a:t>
            </a:r>
            <a:r>
              <a:rPr lang="en" altLang="zh-CN" dirty="0">
                <a:solidFill>
                  <a:srgbClr val="222222"/>
                </a:solidFill>
                <a:latin typeface="Arial" panose="020B0604020202020204" pitchFamily="34" charset="0"/>
              </a:rPr>
              <a:t>FIPS PUB 46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发布，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DES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的密钥长度为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56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位，分组大小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64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位。</a:t>
            </a:r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1999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年</a:t>
            </a:r>
            <a:r>
              <a:rPr lang="en" altLang="zh-CN" dirty="0">
                <a:solidFill>
                  <a:srgbClr val="222222"/>
                </a:solidFill>
                <a:latin typeface="Arial" panose="020B0604020202020204" pitchFamily="34" charset="0"/>
              </a:rPr>
              <a:t>Deep Crack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和</a:t>
            </a:r>
            <a:r>
              <a:rPr lang="en" altLang="zh-CN" dirty="0">
                <a:solidFill>
                  <a:srgbClr val="222222"/>
                </a:solidFill>
                <a:latin typeface="Arial" panose="020B0604020202020204" pitchFamily="34" charset="0"/>
              </a:rPr>
              <a:t>distributed.net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合作在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22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小时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15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分钟内破解了一个</a:t>
            </a:r>
            <a:r>
              <a:rPr lang="en" altLang="zh-CN" dirty="0">
                <a:solidFill>
                  <a:srgbClr val="222222"/>
                </a:solidFill>
                <a:latin typeface="Arial" panose="020B0604020202020204" pitchFamily="34" charset="0"/>
              </a:rPr>
              <a:t>DES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密钥。</a:t>
            </a:r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1999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年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3DES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发布。</a:t>
            </a:r>
            <a:endParaRPr lang="zh-CN" alt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C3567D09-1870-984A-BD1C-5D84CD35D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7787" y="1737678"/>
            <a:ext cx="3568700" cy="36322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A1D33D1-05B1-A943-B7D4-DA35215563AF}"/>
              </a:ext>
            </a:extLst>
          </p:cNvPr>
          <p:cNvGrpSpPr/>
          <p:nvPr/>
        </p:nvGrpSpPr>
        <p:grpSpPr>
          <a:xfrm>
            <a:off x="480963" y="261442"/>
            <a:ext cx="547092" cy="547092"/>
            <a:chOff x="1997198" y="1485578"/>
            <a:chExt cx="547092" cy="547092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6E54FB7-689A-7944-B6AD-2EC625273A5C}"/>
                </a:ext>
              </a:extLst>
            </p:cNvPr>
            <p:cNvSpPr/>
            <p:nvPr/>
          </p:nvSpPr>
          <p:spPr>
            <a:xfrm>
              <a:off x="1997198" y="1485578"/>
              <a:ext cx="547092" cy="547092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  <a:effectLst>
              <a:glow rad="63500">
                <a:schemeClr val="accent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noFill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三角形 8">
              <a:extLst>
                <a:ext uri="{FF2B5EF4-FFF2-40B4-BE49-F238E27FC236}">
                  <a16:creationId xmlns:a16="http://schemas.microsoft.com/office/drawing/2014/main" id="{5AC7ADEF-ADAE-B740-92D0-54FE1BEF3B1E}"/>
                </a:ext>
              </a:extLst>
            </p:cNvPr>
            <p:cNvSpPr/>
            <p:nvPr/>
          </p:nvSpPr>
          <p:spPr>
            <a:xfrm>
              <a:off x="2169380" y="1646863"/>
              <a:ext cx="202730" cy="174766"/>
            </a:xfrm>
            <a:prstGeom prst="triangl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" name="行业研究">
            <a:extLst>
              <a:ext uri="{FF2B5EF4-FFF2-40B4-BE49-F238E27FC236}">
                <a16:creationId xmlns:a16="http://schemas.microsoft.com/office/drawing/2014/main" id="{C690896F-0FEB-B04F-9F65-69718160D359}"/>
              </a:ext>
            </a:extLst>
          </p:cNvPr>
          <p:cNvSpPr/>
          <p:nvPr/>
        </p:nvSpPr>
        <p:spPr>
          <a:xfrm>
            <a:off x="1200237" y="240110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密码学简介：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Cipher</a:t>
            </a:r>
          </a:p>
        </p:txBody>
      </p:sp>
    </p:spTree>
    <p:extLst>
      <p:ext uri="{BB962C8B-B14F-4D97-AF65-F5344CB8AC3E}">
        <p14:creationId xmlns:p14="http://schemas.microsoft.com/office/powerpoint/2010/main" val="2210561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9311D05-DDCE-0446-824C-2259AB8F5360}"/>
              </a:ext>
            </a:extLst>
          </p:cNvPr>
          <p:cNvSpPr/>
          <p:nvPr/>
        </p:nvSpPr>
        <p:spPr>
          <a:xfrm>
            <a:off x="913011" y="1053530"/>
            <a:ext cx="102251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22222"/>
                </a:solidFill>
                <a:latin typeface="Arial" panose="020B0604020202020204" pitchFamily="34" charset="0"/>
              </a:rPr>
              <a:t>AES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(</a:t>
            </a:r>
            <a:r>
              <a:rPr lang="en" altLang="zh-CN" dirty="0"/>
              <a:t>Advanced Encryption Standard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1997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15</a:t>
            </a:r>
            <a:r>
              <a:rPr lang="zh-CN" altLang="en-US" dirty="0"/>
              <a:t>日，美国国家标准学会发起征集</a:t>
            </a:r>
            <a:r>
              <a:rPr lang="en" altLang="zh-CN" dirty="0"/>
              <a:t>AES </a:t>
            </a:r>
            <a:r>
              <a:rPr lang="zh-CN" altLang="en-US" dirty="0"/>
              <a:t>的活动。</a:t>
            </a:r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zh-CN" altLang="en-US" dirty="0"/>
              <a:t>经过近五年的甄选，</a:t>
            </a:r>
            <a:r>
              <a:rPr lang="en-US" altLang="zh-CN" dirty="0"/>
              <a:t> </a:t>
            </a:r>
            <a:r>
              <a:rPr lang="en-US" altLang="zh-CN" dirty="0" err="1"/>
              <a:t>Rijndael</a:t>
            </a:r>
            <a:r>
              <a:rPr lang="en-US" altLang="zh-CN" dirty="0"/>
              <a:t> </a:t>
            </a:r>
            <a:r>
              <a:rPr lang="zh-CN" altLang="en-US" dirty="0"/>
              <a:t>算法获胜。</a:t>
            </a:r>
            <a:r>
              <a:rPr lang="en-US" altLang="zh-CN" dirty="0"/>
              <a:t>AES</a:t>
            </a:r>
            <a:r>
              <a:rPr lang="zh-CN" altLang="en-US" dirty="0"/>
              <a:t>由美国国家标准与技术研究院（</a:t>
            </a:r>
            <a:r>
              <a:rPr lang="en" altLang="zh-CN" dirty="0"/>
              <a:t>NIST</a:t>
            </a:r>
            <a:r>
              <a:rPr lang="zh-CN" altLang="en" dirty="0"/>
              <a:t>）</a:t>
            </a:r>
            <a:r>
              <a:rPr lang="zh-CN" altLang="en-US" dirty="0"/>
              <a:t>于</a:t>
            </a:r>
            <a:r>
              <a:rPr lang="en-US" altLang="zh-CN" dirty="0"/>
              <a:t>2001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26</a:t>
            </a:r>
            <a:r>
              <a:rPr lang="zh-CN" altLang="en-US" dirty="0"/>
              <a:t>日发布于标准</a:t>
            </a:r>
            <a:r>
              <a:rPr lang="en" altLang="zh-CN" dirty="0"/>
              <a:t>FIPS PUB 197</a:t>
            </a:r>
            <a:r>
              <a:rPr lang="zh-CN" altLang="en" dirty="0"/>
              <a:t>上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AES</a:t>
            </a:r>
            <a:r>
              <a:rPr lang="zh-CN" altLang="en-US" dirty="0"/>
              <a:t>的</a:t>
            </a:r>
            <a:r>
              <a:rPr lang="zh-CN" altLang="en-US" b="1" dirty="0"/>
              <a:t>密钥长度</a:t>
            </a:r>
            <a:r>
              <a:rPr lang="zh-CN" altLang="en-US" dirty="0"/>
              <a:t>是</a:t>
            </a:r>
            <a:r>
              <a:rPr lang="en-US" altLang="zh-CN" dirty="0"/>
              <a:t>128</a:t>
            </a:r>
            <a:r>
              <a:rPr lang="zh-CN" altLang="en-US" dirty="0"/>
              <a:t>，</a:t>
            </a:r>
            <a:r>
              <a:rPr lang="en-US" altLang="zh-CN" dirty="0"/>
              <a:t>192</a:t>
            </a:r>
            <a:r>
              <a:rPr lang="zh-CN" altLang="en-US" dirty="0"/>
              <a:t>或</a:t>
            </a:r>
            <a:r>
              <a:rPr lang="en-US" altLang="zh-CN" dirty="0"/>
              <a:t>256</a:t>
            </a:r>
            <a:r>
              <a:rPr lang="zh-CN" altLang="en-US" dirty="0"/>
              <a:t>位，</a:t>
            </a:r>
            <a:endParaRPr lang="en-US" altLang="zh-CN" dirty="0"/>
          </a:p>
          <a:p>
            <a:r>
              <a:rPr lang="zh-CN" altLang="en-US" b="1" dirty="0"/>
              <a:t>分组大小</a:t>
            </a:r>
            <a:r>
              <a:rPr lang="zh-CN" altLang="en-US" dirty="0"/>
              <a:t>是</a:t>
            </a:r>
            <a:r>
              <a:rPr lang="en-US" altLang="zh-CN" dirty="0"/>
              <a:t>128</a:t>
            </a:r>
            <a:r>
              <a:rPr lang="zh-CN" altLang="en-US" dirty="0"/>
              <a:t>位。</a:t>
            </a:r>
            <a:endParaRPr lang="en-US" altLang="zh-CN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C4E87C56-CBFF-CA48-BF27-8CE0F50C7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3571" y="3641537"/>
            <a:ext cx="5980708" cy="3172633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60572113-8BC1-3A40-BECC-F0BF79353BB7}"/>
              </a:ext>
            </a:extLst>
          </p:cNvPr>
          <p:cNvGrpSpPr/>
          <p:nvPr/>
        </p:nvGrpSpPr>
        <p:grpSpPr>
          <a:xfrm>
            <a:off x="480963" y="261442"/>
            <a:ext cx="547092" cy="547092"/>
            <a:chOff x="1997198" y="1485578"/>
            <a:chExt cx="547092" cy="547092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81DF030-9F69-E24C-8D9C-15F16595E355}"/>
                </a:ext>
              </a:extLst>
            </p:cNvPr>
            <p:cNvSpPr/>
            <p:nvPr/>
          </p:nvSpPr>
          <p:spPr>
            <a:xfrm>
              <a:off x="1997198" y="1485578"/>
              <a:ext cx="547092" cy="547092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  <a:effectLst>
              <a:glow rad="63500">
                <a:schemeClr val="accent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noFill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三角形 9">
              <a:extLst>
                <a:ext uri="{FF2B5EF4-FFF2-40B4-BE49-F238E27FC236}">
                  <a16:creationId xmlns:a16="http://schemas.microsoft.com/office/drawing/2014/main" id="{895B6EE6-CAF7-5046-AACA-04B8BE760468}"/>
                </a:ext>
              </a:extLst>
            </p:cNvPr>
            <p:cNvSpPr/>
            <p:nvPr/>
          </p:nvSpPr>
          <p:spPr>
            <a:xfrm>
              <a:off x="2169380" y="1646863"/>
              <a:ext cx="202730" cy="174766"/>
            </a:xfrm>
            <a:prstGeom prst="triangl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" name="行业研究">
            <a:extLst>
              <a:ext uri="{FF2B5EF4-FFF2-40B4-BE49-F238E27FC236}">
                <a16:creationId xmlns:a16="http://schemas.microsoft.com/office/drawing/2014/main" id="{DCC944A7-04D8-8C46-B550-8F269F2508B6}"/>
              </a:ext>
            </a:extLst>
          </p:cNvPr>
          <p:cNvSpPr/>
          <p:nvPr/>
        </p:nvSpPr>
        <p:spPr>
          <a:xfrm>
            <a:off x="1200237" y="240110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密码学简介：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Cipher</a:t>
            </a:r>
          </a:p>
        </p:txBody>
      </p:sp>
    </p:spTree>
    <p:extLst>
      <p:ext uri="{BB962C8B-B14F-4D97-AF65-F5344CB8AC3E}">
        <p14:creationId xmlns:p14="http://schemas.microsoft.com/office/powerpoint/2010/main" val="1156122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62D964-7AC3-3541-BF4D-A946E1810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67" y="1917626"/>
            <a:ext cx="9870635" cy="3456384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8DB2322-13F1-2446-853D-80785A366B82}"/>
              </a:ext>
            </a:extLst>
          </p:cNvPr>
          <p:cNvGrpSpPr/>
          <p:nvPr/>
        </p:nvGrpSpPr>
        <p:grpSpPr>
          <a:xfrm>
            <a:off x="480963" y="261442"/>
            <a:ext cx="547092" cy="547092"/>
            <a:chOff x="1997198" y="1485578"/>
            <a:chExt cx="547092" cy="54709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C11EAFB-0B4C-F547-BB45-30090D476283}"/>
                </a:ext>
              </a:extLst>
            </p:cNvPr>
            <p:cNvSpPr/>
            <p:nvPr/>
          </p:nvSpPr>
          <p:spPr>
            <a:xfrm>
              <a:off x="1997198" y="1485578"/>
              <a:ext cx="547092" cy="547092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  <a:effectLst>
              <a:glow rad="63500">
                <a:schemeClr val="accent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noFill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三角形 5">
              <a:extLst>
                <a:ext uri="{FF2B5EF4-FFF2-40B4-BE49-F238E27FC236}">
                  <a16:creationId xmlns:a16="http://schemas.microsoft.com/office/drawing/2014/main" id="{67A6CDF5-220D-A04A-A4C7-6435F591DA10}"/>
                </a:ext>
              </a:extLst>
            </p:cNvPr>
            <p:cNvSpPr/>
            <p:nvPr/>
          </p:nvSpPr>
          <p:spPr>
            <a:xfrm>
              <a:off x="2169380" y="1646863"/>
              <a:ext cx="202730" cy="174766"/>
            </a:xfrm>
            <a:prstGeom prst="triangl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行业研究">
            <a:extLst>
              <a:ext uri="{FF2B5EF4-FFF2-40B4-BE49-F238E27FC236}">
                <a16:creationId xmlns:a16="http://schemas.microsoft.com/office/drawing/2014/main" id="{8E9549A9-B4CC-BC46-BE5C-67F631040692}"/>
              </a:ext>
            </a:extLst>
          </p:cNvPr>
          <p:cNvSpPr/>
          <p:nvPr/>
        </p:nvSpPr>
        <p:spPr>
          <a:xfrm>
            <a:off x="1200237" y="240110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密码学简介：对称密码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5558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F158B93-A945-164F-BF43-C3566672D622}"/>
              </a:ext>
            </a:extLst>
          </p:cNvPr>
          <p:cNvGrpSpPr/>
          <p:nvPr/>
        </p:nvGrpSpPr>
        <p:grpSpPr>
          <a:xfrm>
            <a:off x="480963" y="261442"/>
            <a:ext cx="547092" cy="547092"/>
            <a:chOff x="1997198" y="1485578"/>
            <a:chExt cx="547092" cy="547092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8E63D702-74AA-524B-BEC3-A25B5C512097}"/>
                </a:ext>
              </a:extLst>
            </p:cNvPr>
            <p:cNvSpPr/>
            <p:nvPr/>
          </p:nvSpPr>
          <p:spPr>
            <a:xfrm>
              <a:off x="1997198" y="1485578"/>
              <a:ext cx="547092" cy="547092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  <a:effectLst>
              <a:glow rad="63500">
                <a:schemeClr val="accent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noFill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" name="三角形 3">
              <a:extLst>
                <a:ext uri="{FF2B5EF4-FFF2-40B4-BE49-F238E27FC236}">
                  <a16:creationId xmlns:a16="http://schemas.microsoft.com/office/drawing/2014/main" id="{811D85E1-6458-944E-89DA-C99D93950165}"/>
                </a:ext>
              </a:extLst>
            </p:cNvPr>
            <p:cNvSpPr/>
            <p:nvPr/>
          </p:nvSpPr>
          <p:spPr>
            <a:xfrm>
              <a:off x="2169380" y="1646863"/>
              <a:ext cx="202730" cy="174766"/>
            </a:xfrm>
            <a:prstGeom prst="triangl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" name="行业研究">
            <a:extLst>
              <a:ext uri="{FF2B5EF4-FFF2-40B4-BE49-F238E27FC236}">
                <a16:creationId xmlns:a16="http://schemas.microsoft.com/office/drawing/2014/main" id="{B2E0941A-0B3B-6140-9F77-291838C66960}"/>
              </a:ext>
            </a:extLst>
          </p:cNvPr>
          <p:cNvSpPr/>
          <p:nvPr/>
        </p:nvSpPr>
        <p:spPr>
          <a:xfrm>
            <a:off x="1200237" y="240110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密码学简介：公钥密码体系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7E7AD4-7B8B-A442-AA79-73D44C1DE9A2}"/>
              </a:ext>
            </a:extLst>
          </p:cNvPr>
          <p:cNvSpPr/>
          <p:nvPr/>
        </p:nvSpPr>
        <p:spPr>
          <a:xfrm>
            <a:off x="768995" y="1629594"/>
            <a:ext cx="1022513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安全性和可用性依赖于数学难题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3342C2"/>
                </a:solidFill>
              </a:rPr>
              <a:t>大整数分解难题</a:t>
            </a:r>
            <a:endParaRPr lang="en-US" altLang="zh-CN" dirty="0">
              <a:solidFill>
                <a:srgbClr val="3342C2"/>
              </a:solidFill>
            </a:endParaRPr>
          </a:p>
          <a:p>
            <a:r>
              <a:rPr lang="en-US" altLang="zh-CN" dirty="0"/>
              <a:t>	RSA</a:t>
            </a:r>
            <a:r>
              <a:rPr lang="zh-CN" altLang="en-US" dirty="0"/>
              <a:t> </a:t>
            </a:r>
            <a:r>
              <a:rPr lang="en-US" altLang="zh-CN" dirty="0"/>
              <a:t>(RSAES</a:t>
            </a:r>
            <a:r>
              <a:rPr lang="zh-CN" altLang="en-US" dirty="0"/>
              <a:t>、</a:t>
            </a:r>
            <a:r>
              <a:rPr lang="en-US" altLang="zh-CN" dirty="0"/>
              <a:t>RSASS)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3342C2"/>
                </a:solidFill>
              </a:rPr>
              <a:t>离散对数难题</a:t>
            </a:r>
            <a:endParaRPr lang="en-US" altLang="zh-CN" dirty="0">
              <a:solidFill>
                <a:srgbClr val="3342C2"/>
              </a:solidFill>
            </a:endParaRPr>
          </a:p>
          <a:p>
            <a:r>
              <a:rPr lang="en-US" altLang="zh-CN" dirty="0"/>
              <a:t>	</a:t>
            </a:r>
            <a:r>
              <a:rPr lang="en-US" altLang="zh-CN" dirty="0" err="1"/>
              <a:t>Elgamal</a:t>
            </a:r>
            <a:r>
              <a:rPr lang="en-US" altLang="zh-CN" dirty="0"/>
              <a:t> (PGP)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3342C2"/>
                </a:solidFill>
              </a:rPr>
              <a:t>椭圆曲线（离散对数难题）</a:t>
            </a:r>
            <a:endParaRPr lang="en-US" altLang="zh-CN" dirty="0">
              <a:solidFill>
                <a:srgbClr val="3342C2"/>
              </a:solidFill>
            </a:endParaRPr>
          </a:p>
          <a:p>
            <a:r>
              <a:rPr lang="en-US" altLang="zh-CN" dirty="0"/>
              <a:t>	ECC</a:t>
            </a:r>
            <a:r>
              <a:rPr lang="zh-CN" altLang="en-US" dirty="0"/>
              <a:t> </a:t>
            </a:r>
            <a:r>
              <a:rPr lang="en-US" altLang="zh-CN" dirty="0"/>
              <a:t>(ECDH</a:t>
            </a:r>
            <a:r>
              <a:rPr lang="zh-CN" altLang="en-US" dirty="0"/>
              <a:t>、</a:t>
            </a:r>
            <a:r>
              <a:rPr lang="en-US" altLang="zh-CN" dirty="0"/>
              <a:t>ECDSA</a:t>
            </a:r>
            <a:r>
              <a:rPr lang="zh-CN" altLang="en-US" dirty="0"/>
              <a:t>、</a:t>
            </a:r>
            <a:r>
              <a:rPr lang="en-US" altLang="zh-CN" dirty="0"/>
              <a:t>ECIES)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公钥密码体系三个组成部分：加解密、密钥交换、签名验签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1885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C2704A-818E-3145-8C70-E80303196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556" y="1125538"/>
            <a:ext cx="8955485" cy="5040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5D38467-49E6-CB40-8A48-ED1150E3005A}"/>
              </a:ext>
            </a:extLst>
          </p:cNvPr>
          <p:cNvGrpSpPr/>
          <p:nvPr/>
        </p:nvGrpSpPr>
        <p:grpSpPr>
          <a:xfrm>
            <a:off x="480963" y="261442"/>
            <a:ext cx="547092" cy="547092"/>
            <a:chOff x="1997198" y="1485578"/>
            <a:chExt cx="547092" cy="54709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7DBF644-20F7-B74F-B809-1CF7D296E8E5}"/>
                </a:ext>
              </a:extLst>
            </p:cNvPr>
            <p:cNvSpPr/>
            <p:nvPr/>
          </p:nvSpPr>
          <p:spPr>
            <a:xfrm>
              <a:off x="1997198" y="1485578"/>
              <a:ext cx="547092" cy="547092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  <a:effectLst>
              <a:glow rad="63500">
                <a:schemeClr val="accent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noFill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三角形 7">
              <a:extLst>
                <a:ext uri="{FF2B5EF4-FFF2-40B4-BE49-F238E27FC236}">
                  <a16:creationId xmlns:a16="http://schemas.microsoft.com/office/drawing/2014/main" id="{5F62E69C-FDBA-8A43-A181-778D0AC4B23D}"/>
                </a:ext>
              </a:extLst>
            </p:cNvPr>
            <p:cNvSpPr/>
            <p:nvPr/>
          </p:nvSpPr>
          <p:spPr>
            <a:xfrm>
              <a:off x="2169380" y="1646863"/>
              <a:ext cx="202730" cy="174766"/>
            </a:xfrm>
            <a:prstGeom prst="triangl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行业研究">
            <a:extLst>
              <a:ext uri="{FF2B5EF4-FFF2-40B4-BE49-F238E27FC236}">
                <a16:creationId xmlns:a16="http://schemas.microsoft.com/office/drawing/2014/main" id="{AA559E1C-7A38-0440-84A8-98385954E378}"/>
              </a:ext>
            </a:extLst>
          </p:cNvPr>
          <p:cNvSpPr/>
          <p:nvPr/>
        </p:nvSpPr>
        <p:spPr>
          <a:xfrm>
            <a:off x="1200237" y="240110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密码学简介：公钥密码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加解密算法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4698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35D38467-49E6-CB40-8A48-ED1150E3005A}"/>
              </a:ext>
            </a:extLst>
          </p:cNvPr>
          <p:cNvGrpSpPr/>
          <p:nvPr/>
        </p:nvGrpSpPr>
        <p:grpSpPr>
          <a:xfrm>
            <a:off x="480963" y="261442"/>
            <a:ext cx="547092" cy="547092"/>
            <a:chOff x="1997198" y="1485578"/>
            <a:chExt cx="547092" cy="54709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7DBF644-20F7-B74F-B809-1CF7D296E8E5}"/>
                </a:ext>
              </a:extLst>
            </p:cNvPr>
            <p:cNvSpPr/>
            <p:nvPr/>
          </p:nvSpPr>
          <p:spPr>
            <a:xfrm>
              <a:off x="1997198" y="1485578"/>
              <a:ext cx="547092" cy="547092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  <a:effectLst>
              <a:glow rad="63500">
                <a:schemeClr val="accent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noFill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三角形 7">
              <a:extLst>
                <a:ext uri="{FF2B5EF4-FFF2-40B4-BE49-F238E27FC236}">
                  <a16:creationId xmlns:a16="http://schemas.microsoft.com/office/drawing/2014/main" id="{5F62E69C-FDBA-8A43-A181-778D0AC4B23D}"/>
                </a:ext>
              </a:extLst>
            </p:cNvPr>
            <p:cNvSpPr/>
            <p:nvPr/>
          </p:nvSpPr>
          <p:spPr>
            <a:xfrm>
              <a:off x="2169380" y="1646863"/>
              <a:ext cx="202730" cy="174766"/>
            </a:xfrm>
            <a:prstGeom prst="triangl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行业研究">
            <a:extLst>
              <a:ext uri="{FF2B5EF4-FFF2-40B4-BE49-F238E27FC236}">
                <a16:creationId xmlns:a16="http://schemas.microsoft.com/office/drawing/2014/main" id="{AA559E1C-7A38-0440-84A8-98385954E378}"/>
              </a:ext>
            </a:extLst>
          </p:cNvPr>
          <p:cNvSpPr/>
          <p:nvPr/>
        </p:nvSpPr>
        <p:spPr>
          <a:xfrm>
            <a:off x="1200237" y="240110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密码学简介：公钥密码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签名验签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8B9BC4-D1BB-FE40-92B3-3039CD46D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63" y="1125538"/>
            <a:ext cx="893654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78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7EA8C8-A59C-824B-B9DF-5BD637962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267" y="1413570"/>
            <a:ext cx="5760640" cy="483007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7936624A-5EE8-554F-A5A9-AB6B40E9F7F1}"/>
              </a:ext>
            </a:extLst>
          </p:cNvPr>
          <p:cNvGrpSpPr/>
          <p:nvPr/>
        </p:nvGrpSpPr>
        <p:grpSpPr>
          <a:xfrm>
            <a:off x="480963" y="261442"/>
            <a:ext cx="547092" cy="547092"/>
            <a:chOff x="1997198" y="1485578"/>
            <a:chExt cx="547092" cy="54709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A30F0A3-F62E-5D4B-BA2C-2F93AFD2309F}"/>
                </a:ext>
              </a:extLst>
            </p:cNvPr>
            <p:cNvSpPr/>
            <p:nvPr/>
          </p:nvSpPr>
          <p:spPr>
            <a:xfrm>
              <a:off x="1997198" y="1485578"/>
              <a:ext cx="547092" cy="547092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  <a:effectLst>
              <a:glow rad="63500">
                <a:schemeClr val="accent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noFill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三角形 4">
              <a:extLst>
                <a:ext uri="{FF2B5EF4-FFF2-40B4-BE49-F238E27FC236}">
                  <a16:creationId xmlns:a16="http://schemas.microsoft.com/office/drawing/2014/main" id="{4E108EF2-6236-6748-814D-2A9122F7E624}"/>
                </a:ext>
              </a:extLst>
            </p:cNvPr>
            <p:cNvSpPr/>
            <p:nvPr/>
          </p:nvSpPr>
          <p:spPr>
            <a:xfrm>
              <a:off x="2169380" y="1646863"/>
              <a:ext cx="202730" cy="174766"/>
            </a:xfrm>
            <a:prstGeom prst="triangl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" name="行业研究">
            <a:extLst>
              <a:ext uri="{FF2B5EF4-FFF2-40B4-BE49-F238E27FC236}">
                <a16:creationId xmlns:a16="http://schemas.microsoft.com/office/drawing/2014/main" id="{3027741E-F8BD-994C-9759-294C54D1E367}"/>
              </a:ext>
            </a:extLst>
          </p:cNvPr>
          <p:cNvSpPr/>
          <p:nvPr/>
        </p:nvSpPr>
        <p:spPr>
          <a:xfrm>
            <a:off x="1200237" y="240110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密码学简介：公钥密码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密钥交换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834DC9-1B0C-8041-896B-4A512B98D00A}"/>
              </a:ext>
            </a:extLst>
          </p:cNvPr>
          <p:cNvSpPr txBox="1"/>
          <p:nvPr/>
        </p:nvSpPr>
        <p:spPr>
          <a:xfrm>
            <a:off x="1143907" y="1413570"/>
            <a:ext cx="1641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密钥交换</a:t>
            </a:r>
            <a:r>
              <a:rPr kumimoji="1" lang="en-US" altLang="zh-CN" dirty="0"/>
              <a:t>/</a:t>
            </a:r>
            <a:r>
              <a:rPr kumimoji="1" lang="zh-CN" altLang="en-US" dirty="0"/>
              <a:t>密钥协商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EE5C50-F5B4-B446-A2E7-B8D8FB8A0873}"/>
              </a:ext>
            </a:extLst>
          </p:cNvPr>
          <p:cNvSpPr txBox="1"/>
          <p:nvPr/>
        </p:nvSpPr>
        <p:spPr>
          <a:xfrm>
            <a:off x="2497187" y="278172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私钥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2E1D1A-9D8D-5746-87E3-6D5078EFF069}"/>
              </a:ext>
            </a:extLst>
          </p:cNvPr>
          <p:cNvSpPr txBox="1"/>
          <p:nvPr/>
        </p:nvSpPr>
        <p:spPr>
          <a:xfrm>
            <a:off x="2497187" y="3616201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公钥</a:t>
            </a:r>
          </a:p>
        </p:txBody>
      </p:sp>
    </p:spTree>
    <p:extLst>
      <p:ext uri="{BB962C8B-B14F-4D97-AF65-F5344CB8AC3E}">
        <p14:creationId xmlns:p14="http://schemas.microsoft.com/office/powerpoint/2010/main" val="4005688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3A93AE9-4A8B-2848-859A-BE13CAD29885}"/>
              </a:ext>
            </a:extLst>
          </p:cNvPr>
          <p:cNvGrpSpPr/>
          <p:nvPr/>
        </p:nvGrpSpPr>
        <p:grpSpPr>
          <a:xfrm>
            <a:off x="480963" y="261442"/>
            <a:ext cx="547092" cy="547092"/>
            <a:chOff x="1997198" y="1485578"/>
            <a:chExt cx="547092" cy="547092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00876745-6751-D742-ADA5-32DE10570811}"/>
                </a:ext>
              </a:extLst>
            </p:cNvPr>
            <p:cNvSpPr/>
            <p:nvPr/>
          </p:nvSpPr>
          <p:spPr>
            <a:xfrm>
              <a:off x="1997198" y="1485578"/>
              <a:ext cx="547092" cy="547092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  <a:effectLst>
              <a:glow rad="63500">
                <a:schemeClr val="accent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noFill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" name="三角形 3">
              <a:extLst>
                <a:ext uri="{FF2B5EF4-FFF2-40B4-BE49-F238E27FC236}">
                  <a16:creationId xmlns:a16="http://schemas.microsoft.com/office/drawing/2014/main" id="{A62B76ED-9DB2-F143-A2F8-0D9A7C4013DB}"/>
                </a:ext>
              </a:extLst>
            </p:cNvPr>
            <p:cNvSpPr/>
            <p:nvPr/>
          </p:nvSpPr>
          <p:spPr>
            <a:xfrm>
              <a:off x="2169380" y="1646863"/>
              <a:ext cx="202730" cy="174766"/>
            </a:xfrm>
            <a:prstGeom prst="triangl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" name="行业研究">
            <a:extLst>
              <a:ext uri="{FF2B5EF4-FFF2-40B4-BE49-F238E27FC236}">
                <a16:creationId xmlns:a16="http://schemas.microsoft.com/office/drawing/2014/main" id="{B26A7ECC-0075-EA4C-8D72-98DC9EBA4623}"/>
              </a:ext>
            </a:extLst>
          </p:cNvPr>
          <p:cNvSpPr/>
          <p:nvPr/>
        </p:nvSpPr>
        <p:spPr>
          <a:xfrm>
            <a:off x="1200237" y="240110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密码学简介：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99A5951-7322-374A-94F0-EE0E5E95C555}"/>
              </a:ext>
            </a:extLst>
          </p:cNvPr>
          <p:cNvSpPr/>
          <p:nvPr/>
        </p:nvSpPr>
        <p:spPr>
          <a:xfrm>
            <a:off x="768995" y="1629594"/>
            <a:ext cx="105131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加解密：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基于</a:t>
            </a:r>
            <a:r>
              <a:rPr lang="zh-CN" altLang="en-US" b="1" dirty="0"/>
              <a:t>身份</a:t>
            </a:r>
            <a:r>
              <a:rPr lang="zh-CN" altLang="en-US" dirty="0"/>
              <a:t>的密码</a:t>
            </a:r>
            <a:r>
              <a:rPr lang="en-US" altLang="zh-CN" dirty="0"/>
              <a:t>IBE</a:t>
            </a:r>
            <a:r>
              <a:rPr lang="zh-CN" altLang="en-US" dirty="0"/>
              <a:t>（例：</a:t>
            </a:r>
            <a:r>
              <a:rPr lang="en-US" altLang="zh-CN" dirty="0"/>
              <a:t>SM9</a:t>
            </a:r>
            <a:r>
              <a:rPr lang="zh-CN" altLang="en-US" dirty="0"/>
              <a:t>）、基于</a:t>
            </a:r>
            <a:r>
              <a:rPr lang="zh-CN" altLang="en-US" b="1" dirty="0"/>
              <a:t>属性</a:t>
            </a:r>
            <a:r>
              <a:rPr lang="zh-CN" altLang="en-US" dirty="0"/>
              <a:t>的密码</a:t>
            </a:r>
            <a:r>
              <a:rPr lang="en-US" altLang="zh-CN" dirty="0"/>
              <a:t>ABE</a:t>
            </a:r>
            <a:r>
              <a:rPr lang="zh-CN" altLang="en-US" dirty="0"/>
              <a:t>（例：</a:t>
            </a:r>
            <a:r>
              <a:rPr lang="en-US" altLang="zh-CN" dirty="0"/>
              <a:t>CPABE</a:t>
            </a:r>
            <a:r>
              <a:rPr lang="zh-CN" altLang="en-US" dirty="0"/>
              <a:t>、</a:t>
            </a:r>
            <a:r>
              <a:rPr lang="en-US" altLang="zh-CN" dirty="0"/>
              <a:t>	KPABE</a:t>
            </a:r>
            <a:r>
              <a:rPr lang="zh-CN" altLang="en-US" dirty="0"/>
              <a:t>）、</a:t>
            </a:r>
            <a:r>
              <a:rPr lang="zh-CN" altLang="en-US" b="1" dirty="0"/>
              <a:t>国密</a:t>
            </a:r>
            <a:r>
              <a:rPr lang="en-US" altLang="zh-CN" dirty="0"/>
              <a:t>SM2/SM4…</a:t>
            </a:r>
          </a:p>
          <a:p>
            <a:endParaRPr lang="en-US" altLang="zh-CN" dirty="0"/>
          </a:p>
          <a:p>
            <a:r>
              <a:rPr lang="zh-CN" altLang="en-US" dirty="0"/>
              <a:t>数字签名：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盲签名、群签名、</a:t>
            </a:r>
            <a:r>
              <a:rPr lang="zh-CN" altLang="en-US" b="1" dirty="0"/>
              <a:t>环签名</a:t>
            </a:r>
            <a:r>
              <a:rPr lang="zh-CN" altLang="en-US" dirty="0"/>
              <a:t>、</a:t>
            </a:r>
            <a:r>
              <a:rPr lang="zh-CN" altLang="en-US" b="1" dirty="0"/>
              <a:t>多重签名</a:t>
            </a:r>
            <a:r>
              <a:rPr lang="zh-CN" altLang="en-US" dirty="0"/>
              <a:t>、门限签名、短签名</a:t>
            </a:r>
            <a:r>
              <a:rPr lang="en-US" altLang="zh-CN" dirty="0"/>
              <a:t>…</a:t>
            </a:r>
          </a:p>
          <a:p>
            <a:endParaRPr lang="en-US" altLang="zh-CN" dirty="0"/>
          </a:p>
          <a:p>
            <a:r>
              <a:rPr lang="zh-CN" altLang="en-US" dirty="0"/>
              <a:t>哈希算法：</a:t>
            </a:r>
            <a:endParaRPr lang="en-US" altLang="zh-CN" dirty="0"/>
          </a:p>
          <a:p>
            <a:r>
              <a:rPr lang="en-US" altLang="zh-CN" dirty="0"/>
              <a:t>	MD4</a:t>
            </a:r>
            <a:r>
              <a:rPr lang="zh-CN" altLang="en-US" dirty="0"/>
              <a:t>、</a:t>
            </a:r>
            <a:r>
              <a:rPr lang="en-US" altLang="zh-CN" dirty="0"/>
              <a:t>MD5</a:t>
            </a:r>
            <a:r>
              <a:rPr lang="zh-CN" altLang="en-US" dirty="0"/>
              <a:t>、</a:t>
            </a:r>
            <a:r>
              <a:rPr lang="en-US" altLang="zh-CN" dirty="0"/>
              <a:t>RIPEMD</a:t>
            </a:r>
            <a:r>
              <a:rPr lang="zh-CN" altLang="en-US" dirty="0"/>
              <a:t>、</a:t>
            </a:r>
            <a:r>
              <a:rPr lang="en-US" altLang="zh-CN" dirty="0"/>
              <a:t>SHA1</a:t>
            </a:r>
            <a:r>
              <a:rPr lang="zh-CN" altLang="en-US" dirty="0"/>
              <a:t>、</a:t>
            </a:r>
            <a:r>
              <a:rPr lang="en-US" altLang="zh-CN" dirty="0"/>
              <a:t>SHA2</a:t>
            </a:r>
            <a:r>
              <a:rPr lang="zh-CN" altLang="en-US" dirty="0"/>
              <a:t>家族、</a:t>
            </a:r>
            <a:r>
              <a:rPr lang="en-US" altLang="zh-CN" dirty="0"/>
              <a:t>SHA3</a:t>
            </a:r>
            <a:r>
              <a:rPr lang="zh-CN" altLang="en-US" dirty="0"/>
              <a:t>家族、</a:t>
            </a:r>
            <a:r>
              <a:rPr lang="en-US" altLang="zh-CN" dirty="0"/>
              <a:t>SM3…</a:t>
            </a:r>
          </a:p>
          <a:p>
            <a:endParaRPr lang="en-US" altLang="zh-CN" dirty="0"/>
          </a:p>
          <a:p>
            <a:r>
              <a:rPr lang="zh-CN" altLang="en-US" dirty="0"/>
              <a:t>密钥交换（密钥协商）、</a:t>
            </a:r>
            <a:r>
              <a:rPr lang="zh-CN" altLang="en-US" b="1" dirty="0"/>
              <a:t>零知识证明</a:t>
            </a:r>
            <a:r>
              <a:rPr lang="en-US" altLang="zh-CN" dirty="0"/>
              <a:t>…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14921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目录"/>
          <p:cNvSpPr/>
          <p:nvPr/>
        </p:nvSpPr>
        <p:spPr>
          <a:xfrm>
            <a:off x="480963" y="2925738"/>
            <a:ext cx="1224136" cy="6061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 anchorCtr="0">
            <a:noAutofit/>
          </a:bodyPr>
          <a:lstStyle>
            <a:lvl1pPr defTabSz="384047">
              <a:lnSpc>
                <a:spcPct val="150000"/>
              </a:lnSpc>
              <a:defRPr sz="3359" b="1">
                <a:solidFill>
                  <a:srgbClr val="2C338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3600" dirty="0">
                <a:solidFill>
                  <a:schemeClr val="tx2"/>
                </a:solidFill>
                <a:latin typeface="微软雅黑"/>
                <a:ea typeface="微软雅黑"/>
                <a:cs typeface="微软雅黑"/>
                <a:sym typeface="微软雅黑"/>
              </a:rPr>
              <a:t>目</a:t>
            </a:r>
            <a:r>
              <a:rPr lang="en-US" altLang="zh-CN" sz="3600" dirty="0">
                <a:solidFill>
                  <a:schemeClr val="tx2"/>
                </a:solidFill>
                <a:latin typeface="微软雅黑"/>
                <a:ea typeface="微软雅黑"/>
                <a:cs typeface="微软雅黑"/>
                <a:sym typeface="微软雅黑"/>
              </a:rPr>
              <a:t> </a:t>
            </a:r>
            <a:r>
              <a:rPr sz="3600" dirty="0">
                <a:solidFill>
                  <a:schemeClr val="tx2"/>
                </a:solidFill>
                <a:latin typeface="微软雅黑"/>
                <a:ea typeface="微软雅黑"/>
                <a:cs typeface="微软雅黑"/>
                <a:sym typeface="微软雅黑"/>
              </a:rPr>
              <a:t>录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DB7A8AF-3BD5-48B4-876E-BF6BCB4CAEF3}"/>
              </a:ext>
            </a:extLst>
          </p:cNvPr>
          <p:cNvGrpSpPr/>
          <p:nvPr/>
        </p:nvGrpSpPr>
        <p:grpSpPr>
          <a:xfrm>
            <a:off x="1997198" y="3761144"/>
            <a:ext cx="547092" cy="547092"/>
            <a:chOff x="1997198" y="3746798"/>
            <a:chExt cx="547092" cy="547092"/>
          </a:xfrm>
        </p:grpSpPr>
        <p:sp>
          <p:nvSpPr>
            <p:cNvPr id="36" name="椭圆 35"/>
            <p:cNvSpPr/>
            <p:nvPr/>
          </p:nvSpPr>
          <p:spPr>
            <a:xfrm>
              <a:off x="1997198" y="3746798"/>
              <a:ext cx="547092" cy="547092"/>
            </a:xfrm>
            <a:prstGeom prst="ellipse">
              <a:avLst/>
            </a:prstGeom>
            <a:noFill/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184249" y="3937042"/>
              <a:ext cx="172990" cy="172988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2" name="行业研究"/>
          <p:cNvSpPr/>
          <p:nvPr/>
        </p:nvSpPr>
        <p:spPr>
          <a:xfrm>
            <a:off x="2706884" y="1485578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密码学简介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行业研究"/>
          <p:cNvSpPr/>
          <p:nvPr/>
        </p:nvSpPr>
        <p:spPr>
          <a:xfrm>
            <a:off x="2706884" y="2625725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概述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44" name="行业研究"/>
          <p:cNvSpPr/>
          <p:nvPr/>
        </p:nvSpPr>
        <p:spPr>
          <a:xfrm>
            <a:off x="2706885" y="3765872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密码分析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95E6951-F2A8-4B0D-96B5-71193017ED0C}"/>
              </a:ext>
            </a:extLst>
          </p:cNvPr>
          <p:cNvGrpSpPr/>
          <p:nvPr/>
        </p:nvGrpSpPr>
        <p:grpSpPr>
          <a:xfrm>
            <a:off x="1993131" y="4898926"/>
            <a:ext cx="547092" cy="547092"/>
            <a:chOff x="1993131" y="4898926"/>
            <a:chExt cx="547092" cy="547092"/>
          </a:xfrm>
        </p:grpSpPr>
        <p:sp>
          <p:nvSpPr>
            <p:cNvPr id="12" name="六边形 11">
              <a:extLst>
                <a:ext uri="{FF2B5EF4-FFF2-40B4-BE49-F238E27FC236}">
                  <a16:creationId xmlns:a16="http://schemas.microsoft.com/office/drawing/2014/main" id="{F4B93C85-13CB-4250-B8C5-FDC23D8A29B0}"/>
                </a:ext>
              </a:extLst>
            </p:cNvPr>
            <p:cNvSpPr/>
            <p:nvPr/>
          </p:nvSpPr>
          <p:spPr>
            <a:xfrm>
              <a:off x="2169379" y="5085088"/>
              <a:ext cx="202732" cy="174768"/>
            </a:xfrm>
            <a:prstGeom prst="hexagon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BE259C0-1E83-42DA-ADF5-547247320602}"/>
                </a:ext>
              </a:extLst>
            </p:cNvPr>
            <p:cNvSpPr/>
            <p:nvPr/>
          </p:nvSpPr>
          <p:spPr>
            <a:xfrm>
              <a:off x="1993131" y="4898926"/>
              <a:ext cx="547092" cy="547092"/>
            </a:xfrm>
            <a:prstGeom prst="ellipse">
              <a:avLst/>
            </a:prstGeom>
            <a:noFill/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" name="行业研究">
            <a:extLst>
              <a:ext uri="{FF2B5EF4-FFF2-40B4-BE49-F238E27FC236}">
                <a16:creationId xmlns:a16="http://schemas.microsoft.com/office/drawing/2014/main" id="{F1A94331-F08F-470D-95EF-B0D3A2DAF6C7}"/>
              </a:ext>
            </a:extLst>
          </p:cNvPr>
          <p:cNvSpPr/>
          <p:nvPr/>
        </p:nvSpPr>
        <p:spPr>
          <a:xfrm>
            <a:off x="2714211" y="4906018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话题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21" name="图片 2091011" descr="phaisdis">
            <a:extLst>
              <a:ext uri="{FF2B5EF4-FFF2-40B4-BE49-F238E27FC236}">
                <a16:creationId xmlns:a16="http://schemas.microsoft.com/office/drawing/2014/main" id="{F1299C1C-95D4-6A41-9744-7989E1BBB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667" y="2242629"/>
            <a:ext cx="2651125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1ACCCAC9-46F0-6446-82CF-40FFA30457A6}"/>
              </a:ext>
            </a:extLst>
          </p:cNvPr>
          <p:cNvSpPr/>
          <p:nvPr/>
        </p:nvSpPr>
        <p:spPr>
          <a:xfrm>
            <a:off x="1997198" y="2623361"/>
            <a:ext cx="547092" cy="547092"/>
          </a:xfrm>
          <a:prstGeom prst="ellipse">
            <a:avLst/>
          </a:prstGeom>
          <a:solidFill>
            <a:srgbClr val="1F497D"/>
          </a:solidFill>
          <a:ln w="6350">
            <a:solidFill>
              <a:schemeClr val="tx2"/>
            </a:solidFill>
          </a:ln>
          <a:effectLst>
            <a:glow rad="38100">
              <a:schemeClr val="tx2"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962C852-CEF6-4A40-9AF1-FC9C7870D792}"/>
              </a:ext>
            </a:extLst>
          </p:cNvPr>
          <p:cNvSpPr/>
          <p:nvPr/>
        </p:nvSpPr>
        <p:spPr>
          <a:xfrm>
            <a:off x="2169379" y="2802292"/>
            <a:ext cx="202732" cy="2027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2BE83E6-0A52-6F46-B9F9-E41F857A7877}"/>
              </a:ext>
            </a:extLst>
          </p:cNvPr>
          <p:cNvSpPr/>
          <p:nvPr/>
        </p:nvSpPr>
        <p:spPr>
          <a:xfrm>
            <a:off x="1997198" y="1485578"/>
            <a:ext cx="547092" cy="547092"/>
          </a:xfrm>
          <a:prstGeom prst="ellipse">
            <a:avLst/>
          </a:prstGeom>
          <a:noFill/>
          <a:ln w="6350">
            <a:solidFill>
              <a:srgbClr val="1F497D"/>
            </a:solidFill>
          </a:ln>
          <a:effectLst>
            <a:glow rad="63500">
              <a:schemeClr val="accent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noFill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三角形 23">
            <a:extLst>
              <a:ext uri="{FF2B5EF4-FFF2-40B4-BE49-F238E27FC236}">
                <a16:creationId xmlns:a16="http://schemas.microsoft.com/office/drawing/2014/main" id="{D890034B-AC69-BC49-A416-3C0A5BD42275}"/>
              </a:ext>
            </a:extLst>
          </p:cNvPr>
          <p:cNvSpPr/>
          <p:nvPr/>
        </p:nvSpPr>
        <p:spPr>
          <a:xfrm>
            <a:off x="2169380" y="1646863"/>
            <a:ext cx="202730" cy="174766"/>
          </a:xfrm>
          <a:prstGeom prst="triangl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9806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A4B1DB4-0942-9547-9D9F-0BE429D4D469}"/>
              </a:ext>
            </a:extLst>
          </p:cNvPr>
          <p:cNvSpPr/>
          <p:nvPr/>
        </p:nvSpPr>
        <p:spPr>
          <a:xfrm>
            <a:off x="913011" y="1125538"/>
            <a:ext cx="10441160" cy="1691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>
                <a:solidFill>
                  <a:srgbClr val="333333"/>
                </a:solidFill>
                <a:latin typeface="Open Sans"/>
              </a:rPr>
              <a:t>RSA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公钥加密算法是</a:t>
            </a:r>
            <a:r>
              <a:rPr lang="en-US" altLang="zh-CN" dirty="0">
                <a:solidFill>
                  <a:srgbClr val="333333"/>
                </a:solidFill>
                <a:latin typeface="Open Sans"/>
              </a:rPr>
              <a:t>1977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年由</a:t>
            </a:r>
            <a:r>
              <a:rPr lang="en" altLang="zh-CN" b="1" dirty="0">
                <a:solidFill>
                  <a:srgbClr val="333333"/>
                </a:solidFill>
                <a:latin typeface="Open Sans"/>
              </a:rPr>
              <a:t>Ron </a:t>
            </a:r>
            <a:r>
              <a:rPr lang="en" altLang="zh-CN" b="1" dirty="0" err="1">
                <a:solidFill>
                  <a:srgbClr val="333333"/>
                </a:solidFill>
                <a:latin typeface="Open Sans"/>
              </a:rPr>
              <a:t>Rivest</a:t>
            </a:r>
            <a:r>
              <a:rPr lang="zh-CN" altLang="en" dirty="0">
                <a:solidFill>
                  <a:srgbClr val="333333"/>
                </a:solidFill>
                <a:latin typeface="Open Sans"/>
              </a:rPr>
              <a:t>、</a:t>
            </a:r>
            <a:r>
              <a:rPr lang="en" altLang="zh-CN" b="1" dirty="0">
                <a:solidFill>
                  <a:srgbClr val="333333"/>
                </a:solidFill>
                <a:latin typeface="Open Sans"/>
              </a:rPr>
              <a:t>Adi </a:t>
            </a:r>
            <a:r>
              <a:rPr lang="en" altLang="zh-CN" b="1" dirty="0" err="1">
                <a:solidFill>
                  <a:srgbClr val="333333"/>
                </a:solidFill>
                <a:latin typeface="Open Sans"/>
              </a:rPr>
              <a:t>Shamirh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和</a:t>
            </a:r>
            <a:r>
              <a:rPr lang="en" altLang="zh-CN" b="1" dirty="0">
                <a:solidFill>
                  <a:srgbClr val="333333"/>
                </a:solidFill>
                <a:latin typeface="Open Sans"/>
              </a:rPr>
              <a:t>Len </a:t>
            </a:r>
            <a:r>
              <a:rPr lang="en" altLang="zh-CN" b="1" dirty="0" err="1">
                <a:solidFill>
                  <a:srgbClr val="333333"/>
                </a:solidFill>
                <a:latin typeface="Open Sans"/>
              </a:rPr>
              <a:t>Adleman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三人在麻省理工学院设计发布的。</a:t>
            </a:r>
            <a:r>
              <a:rPr lang="en" altLang="zh-CN" dirty="0">
                <a:solidFill>
                  <a:srgbClr val="333333"/>
                </a:solidFill>
                <a:latin typeface="Open Sans"/>
              </a:rPr>
              <a:t>RSA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是最有影响力的公钥加密算法。</a:t>
            </a:r>
            <a:endParaRPr lang="en-US" altLang="zh-CN" dirty="0">
              <a:solidFill>
                <a:srgbClr val="333333"/>
              </a:solidFill>
              <a:latin typeface="Open Sans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Open Sans"/>
              </a:rPr>
              <a:t>Paper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：</a:t>
            </a:r>
            <a:r>
              <a:rPr lang="en" altLang="zh-CN" dirty="0"/>
              <a:t> A Method for Obtaining Digital Signatures and Public-Key Cryptosystems </a:t>
            </a:r>
          </a:p>
        </p:txBody>
      </p:sp>
      <p:sp>
        <p:nvSpPr>
          <p:cNvPr id="3" name="行业研究">
            <a:extLst>
              <a:ext uri="{FF2B5EF4-FFF2-40B4-BE49-F238E27FC236}">
                <a16:creationId xmlns:a16="http://schemas.microsoft.com/office/drawing/2014/main" id="{34708303-C240-A74A-8322-6FAA7A01540A}"/>
              </a:ext>
            </a:extLst>
          </p:cNvPr>
          <p:cNvSpPr/>
          <p:nvPr/>
        </p:nvSpPr>
        <p:spPr>
          <a:xfrm>
            <a:off x="1202051" y="263806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 ( </a:t>
            </a:r>
            <a:r>
              <a:rPr lang="en" altLang="zh-CN" sz="3200" b="1" dirty="0" err="1">
                <a:solidFill>
                  <a:srgbClr val="3342C2"/>
                </a:solidFill>
                <a:latin typeface="Open Sans"/>
              </a:rPr>
              <a:t>R</a:t>
            </a:r>
            <a:r>
              <a:rPr lang="en" altLang="zh-CN" b="1" dirty="0" err="1">
                <a:solidFill>
                  <a:srgbClr val="333333"/>
                </a:solidFill>
                <a:latin typeface="Open Sans"/>
              </a:rPr>
              <a:t>ivest</a:t>
            </a:r>
            <a:r>
              <a:rPr lang="en" altLang="zh-CN" b="1" dirty="0">
                <a:solidFill>
                  <a:srgbClr val="333333"/>
                </a:solidFill>
                <a:latin typeface="Open Sans"/>
              </a:rPr>
              <a:t>        </a:t>
            </a:r>
            <a:r>
              <a:rPr lang="en" altLang="zh-CN" sz="3200" b="1" dirty="0" err="1">
                <a:solidFill>
                  <a:srgbClr val="3342C2"/>
                </a:solidFill>
                <a:latin typeface="Open Sans"/>
              </a:rPr>
              <a:t>S</a:t>
            </a:r>
            <a:r>
              <a:rPr lang="en" altLang="zh-CN" b="1" dirty="0" err="1">
                <a:solidFill>
                  <a:srgbClr val="333333"/>
                </a:solidFill>
                <a:latin typeface="Open Sans"/>
              </a:rPr>
              <a:t>hamirh</a:t>
            </a:r>
            <a:r>
              <a:rPr lang="en" altLang="zh-CN" b="1" dirty="0">
                <a:solidFill>
                  <a:srgbClr val="333333"/>
                </a:solidFill>
                <a:latin typeface="Open Sans"/>
              </a:rPr>
              <a:t>        </a:t>
            </a:r>
            <a:r>
              <a:rPr lang="en" altLang="zh-CN" sz="3200" b="1" dirty="0" err="1">
                <a:solidFill>
                  <a:srgbClr val="3342C2"/>
                </a:solidFill>
                <a:latin typeface="Open Sans"/>
              </a:rPr>
              <a:t>A</a:t>
            </a:r>
            <a:r>
              <a:rPr lang="en" altLang="zh-CN" b="1" dirty="0" err="1">
                <a:solidFill>
                  <a:srgbClr val="333333"/>
                </a:solidFill>
                <a:latin typeface="Open Sans"/>
              </a:rPr>
              <a:t>dleman</a:t>
            </a:r>
            <a:r>
              <a:rPr lang="en" altLang="zh-CN" b="1" dirty="0">
                <a:solidFill>
                  <a:srgbClr val="333333"/>
                </a:solidFill>
                <a:latin typeface="Open Sans"/>
              </a:rPr>
              <a:t> </a:t>
            </a:r>
            <a:r>
              <a:rPr lang="en-US" altLang="zh-CN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E096E03-60F1-394F-9829-08F716BAB8FA}"/>
              </a:ext>
            </a:extLst>
          </p:cNvPr>
          <p:cNvSpPr/>
          <p:nvPr/>
        </p:nvSpPr>
        <p:spPr>
          <a:xfrm>
            <a:off x="492365" y="261442"/>
            <a:ext cx="547092" cy="547092"/>
          </a:xfrm>
          <a:prstGeom prst="ellipse">
            <a:avLst/>
          </a:prstGeom>
          <a:solidFill>
            <a:srgbClr val="1F497D"/>
          </a:solidFill>
          <a:ln w="6350">
            <a:solidFill>
              <a:schemeClr val="tx2"/>
            </a:solidFill>
          </a:ln>
          <a:effectLst>
            <a:glow rad="38100">
              <a:schemeClr val="tx2"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E7E8031-E4BC-2247-8971-88236173D605}"/>
              </a:ext>
            </a:extLst>
          </p:cNvPr>
          <p:cNvSpPr/>
          <p:nvPr/>
        </p:nvSpPr>
        <p:spPr>
          <a:xfrm>
            <a:off x="664546" y="440373"/>
            <a:ext cx="202732" cy="2027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950FB5-1C28-7542-9D9A-A1D616698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296" y="3069754"/>
            <a:ext cx="2212443" cy="32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F9EA7EA-DF5D-9F48-AADC-555F5624D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51" y="3075774"/>
            <a:ext cx="3240000" cy="32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C4DF02-DCA9-AF48-A08D-155470B34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851" y="3069754"/>
            <a:ext cx="206451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92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目录"/>
          <p:cNvSpPr/>
          <p:nvPr/>
        </p:nvSpPr>
        <p:spPr>
          <a:xfrm>
            <a:off x="480963" y="2925738"/>
            <a:ext cx="1224136" cy="6061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 anchorCtr="0">
            <a:noAutofit/>
          </a:bodyPr>
          <a:lstStyle>
            <a:lvl1pPr defTabSz="384047">
              <a:lnSpc>
                <a:spcPct val="150000"/>
              </a:lnSpc>
              <a:defRPr sz="3359" b="1">
                <a:solidFill>
                  <a:srgbClr val="2C338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3600" dirty="0">
                <a:solidFill>
                  <a:schemeClr val="tx2"/>
                </a:solidFill>
                <a:latin typeface="微软雅黑"/>
                <a:ea typeface="微软雅黑"/>
                <a:cs typeface="微软雅黑"/>
                <a:sym typeface="微软雅黑"/>
              </a:rPr>
              <a:t>目</a:t>
            </a:r>
            <a:r>
              <a:rPr lang="en-US" altLang="zh-CN" sz="3600" dirty="0">
                <a:solidFill>
                  <a:schemeClr val="tx2"/>
                </a:solidFill>
                <a:latin typeface="微软雅黑"/>
                <a:ea typeface="微软雅黑"/>
                <a:cs typeface="微软雅黑"/>
                <a:sym typeface="微软雅黑"/>
              </a:rPr>
              <a:t> </a:t>
            </a:r>
            <a:r>
              <a:rPr sz="3600" dirty="0">
                <a:solidFill>
                  <a:schemeClr val="tx2"/>
                </a:solidFill>
                <a:latin typeface="微软雅黑"/>
                <a:ea typeface="微软雅黑"/>
                <a:cs typeface="微软雅黑"/>
                <a:sym typeface="微软雅黑"/>
              </a:rPr>
              <a:t>录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06308A0-44D5-4D13-9583-132BC4495FE6}"/>
              </a:ext>
            </a:extLst>
          </p:cNvPr>
          <p:cNvGrpSpPr/>
          <p:nvPr/>
        </p:nvGrpSpPr>
        <p:grpSpPr>
          <a:xfrm>
            <a:off x="1997198" y="1485578"/>
            <a:ext cx="547092" cy="547092"/>
            <a:chOff x="1997198" y="1485578"/>
            <a:chExt cx="547092" cy="547092"/>
          </a:xfrm>
        </p:grpSpPr>
        <p:sp>
          <p:nvSpPr>
            <p:cNvPr id="2" name="椭圆 1"/>
            <p:cNvSpPr/>
            <p:nvPr/>
          </p:nvSpPr>
          <p:spPr>
            <a:xfrm>
              <a:off x="1997198" y="1485578"/>
              <a:ext cx="547092" cy="547092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  <a:effectLst>
              <a:glow rad="63500">
                <a:schemeClr val="accent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noFill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" name="三角形 2"/>
            <p:cNvSpPr/>
            <p:nvPr/>
          </p:nvSpPr>
          <p:spPr>
            <a:xfrm>
              <a:off x="2169380" y="1646863"/>
              <a:ext cx="202730" cy="174766"/>
            </a:xfrm>
            <a:prstGeom prst="triangl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72C671F-73CD-450A-8887-63B41E0FF9D1}"/>
              </a:ext>
            </a:extLst>
          </p:cNvPr>
          <p:cNvGrpSpPr/>
          <p:nvPr/>
        </p:nvGrpSpPr>
        <p:grpSpPr>
          <a:xfrm>
            <a:off x="1997198" y="2623361"/>
            <a:ext cx="547092" cy="547092"/>
            <a:chOff x="1997198" y="2594670"/>
            <a:chExt cx="547092" cy="547092"/>
          </a:xfrm>
        </p:grpSpPr>
        <p:sp>
          <p:nvSpPr>
            <p:cNvPr id="35" name="椭圆 34"/>
            <p:cNvSpPr/>
            <p:nvPr/>
          </p:nvSpPr>
          <p:spPr>
            <a:xfrm>
              <a:off x="1997198" y="2594670"/>
              <a:ext cx="547092" cy="547092"/>
            </a:xfrm>
            <a:prstGeom prst="ellipse">
              <a:avLst/>
            </a:prstGeom>
            <a:noFill/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169379" y="2773601"/>
              <a:ext cx="202732" cy="202730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DB7A8AF-3BD5-48B4-876E-BF6BCB4CAEF3}"/>
              </a:ext>
            </a:extLst>
          </p:cNvPr>
          <p:cNvGrpSpPr/>
          <p:nvPr/>
        </p:nvGrpSpPr>
        <p:grpSpPr>
          <a:xfrm>
            <a:off x="1997198" y="3761144"/>
            <a:ext cx="547092" cy="547092"/>
            <a:chOff x="1997198" y="3746798"/>
            <a:chExt cx="547092" cy="547092"/>
          </a:xfrm>
        </p:grpSpPr>
        <p:sp>
          <p:nvSpPr>
            <p:cNvPr id="36" name="椭圆 35"/>
            <p:cNvSpPr/>
            <p:nvPr/>
          </p:nvSpPr>
          <p:spPr>
            <a:xfrm>
              <a:off x="1997198" y="3746798"/>
              <a:ext cx="547092" cy="547092"/>
            </a:xfrm>
            <a:prstGeom prst="ellipse">
              <a:avLst/>
            </a:prstGeom>
            <a:noFill/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184249" y="3937042"/>
              <a:ext cx="172990" cy="172988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2" name="行业研究"/>
          <p:cNvSpPr/>
          <p:nvPr/>
        </p:nvSpPr>
        <p:spPr>
          <a:xfrm>
            <a:off x="2706884" y="1485578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密码学简介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行业研究"/>
          <p:cNvSpPr/>
          <p:nvPr/>
        </p:nvSpPr>
        <p:spPr>
          <a:xfrm>
            <a:off x="2706884" y="2625725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概述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44" name="行业研究"/>
          <p:cNvSpPr/>
          <p:nvPr/>
        </p:nvSpPr>
        <p:spPr>
          <a:xfrm>
            <a:off x="2706885" y="3765872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密码分析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95E6951-F2A8-4B0D-96B5-71193017ED0C}"/>
              </a:ext>
            </a:extLst>
          </p:cNvPr>
          <p:cNvGrpSpPr/>
          <p:nvPr/>
        </p:nvGrpSpPr>
        <p:grpSpPr>
          <a:xfrm>
            <a:off x="1993131" y="4898926"/>
            <a:ext cx="547092" cy="547092"/>
            <a:chOff x="1993131" y="4898926"/>
            <a:chExt cx="547092" cy="547092"/>
          </a:xfrm>
        </p:grpSpPr>
        <p:sp>
          <p:nvSpPr>
            <p:cNvPr id="12" name="六边形 11">
              <a:extLst>
                <a:ext uri="{FF2B5EF4-FFF2-40B4-BE49-F238E27FC236}">
                  <a16:creationId xmlns:a16="http://schemas.microsoft.com/office/drawing/2014/main" id="{F4B93C85-13CB-4250-B8C5-FDC23D8A29B0}"/>
                </a:ext>
              </a:extLst>
            </p:cNvPr>
            <p:cNvSpPr/>
            <p:nvPr/>
          </p:nvSpPr>
          <p:spPr>
            <a:xfrm>
              <a:off x="2169379" y="5085088"/>
              <a:ext cx="202732" cy="174768"/>
            </a:xfrm>
            <a:prstGeom prst="hexagon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BE259C0-1E83-42DA-ADF5-547247320602}"/>
                </a:ext>
              </a:extLst>
            </p:cNvPr>
            <p:cNvSpPr/>
            <p:nvPr/>
          </p:nvSpPr>
          <p:spPr>
            <a:xfrm>
              <a:off x="1993131" y="4898926"/>
              <a:ext cx="547092" cy="547092"/>
            </a:xfrm>
            <a:prstGeom prst="ellipse">
              <a:avLst/>
            </a:prstGeom>
            <a:noFill/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" name="行业研究">
            <a:extLst>
              <a:ext uri="{FF2B5EF4-FFF2-40B4-BE49-F238E27FC236}">
                <a16:creationId xmlns:a16="http://schemas.microsoft.com/office/drawing/2014/main" id="{F1A94331-F08F-470D-95EF-B0D3A2DAF6C7}"/>
              </a:ext>
            </a:extLst>
          </p:cNvPr>
          <p:cNvSpPr/>
          <p:nvPr/>
        </p:nvSpPr>
        <p:spPr>
          <a:xfrm>
            <a:off x="2714211" y="4906018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话题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21" name="图片 2091011" descr="phaisdis">
            <a:extLst>
              <a:ext uri="{FF2B5EF4-FFF2-40B4-BE49-F238E27FC236}">
                <a16:creationId xmlns:a16="http://schemas.microsoft.com/office/drawing/2014/main" id="{F1299C1C-95D4-6A41-9744-7989E1BBB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667" y="2242629"/>
            <a:ext cx="2651125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8532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D3A8D53-A2EC-7B47-B9E4-7CAD7158872D}"/>
                  </a:ext>
                </a:extLst>
              </p:cNvPr>
              <p:cNvSpPr/>
              <p:nvPr/>
            </p:nvSpPr>
            <p:spPr>
              <a:xfrm>
                <a:off x="1202051" y="1341562"/>
                <a:ext cx="9936096" cy="4461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3342C2"/>
                    </a:solidFill>
                    <a:latin typeface="Lucida Console" panose="020B0609040504020204" pitchFamily="49" charset="0"/>
                  </a:rPr>
                  <a:t>RSA</a:t>
                </a:r>
                <a:r>
                  <a:rPr lang="zh-CN" altLang="en-US" dirty="0">
                    <a:solidFill>
                      <a:srgbClr val="3342C2"/>
                    </a:solidFill>
                    <a:latin typeface="Lucida Console" panose="020B0609040504020204" pitchFamily="49" charset="0"/>
                  </a:rPr>
                  <a:t>密钥对生成过程：</a:t>
                </a:r>
                <a:endParaRPr lang="en-US" altLang="zh-CN" dirty="0">
                  <a:solidFill>
                    <a:srgbClr val="3342C2"/>
                  </a:solidFill>
                  <a:latin typeface="Lucida Console" panose="020B0609040504020204" pitchFamily="49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1</a:t>
                </a:r>
                <a:r>
                  <a:rPr lang="zh-CN" altLang="en-US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、选择两个大素数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； </a:t>
                </a:r>
                <a:endParaRPr lang="en-US" altLang="zh-CN" dirty="0">
                  <a:solidFill>
                    <a:srgbClr val="333333"/>
                  </a:solidFill>
                  <a:latin typeface="Lucida Console" panose="020B0609040504020204" pitchFamily="49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2</a:t>
                </a:r>
                <a:r>
                  <a:rPr lang="zh-CN" altLang="en-US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、计算</a:t>
                </a:r>
                <a:r>
                  <a:rPr lang="en-US" altLang="zh-CN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； </a:t>
                </a:r>
                <a:endParaRPr lang="en-US" altLang="zh-CN" dirty="0">
                  <a:solidFill>
                    <a:srgbClr val="333333"/>
                  </a:solidFill>
                  <a:latin typeface="Lucida Console" panose="020B0609040504020204" pitchFamily="49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3</a:t>
                </a:r>
                <a:r>
                  <a:rPr lang="zh-CN" altLang="en-US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、计算</a:t>
                </a:r>
                <a:r>
                  <a:rPr lang="en-US" altLang="zh-CN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n</a:t>
                </a:r>
                <a:r>
                  <a:rPr lang="zh-CN" altLang="en-US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的欧拉函数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CN" altLang="en-US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；</a:t>
                </a:r>
                <a:endParaRPr lang="en-US" altLang="zh-CN" dirty="0">
                  <a:solidFill>
                    <a:srgbClr val="333333"/>
                  </a:solidFill>
                  <a:latin typeface="Lucida Console" panose="020B0609040504020204" pitchFamily="49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4</a:t>
                </a:r>
                <a:r>
                  <a:rPr lang="zh-CN" altLang="en-US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、选择公钥</a:t>
                </a:r>
                <a:r>
                  <a:rPr lang="en" altLang="zh-CN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e</a:t>
                </a:r>
                <a:r>
                  <a:rPr lang="zh-CN" altLang="en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，</a:t>
                </a:r>
                <a:r>
                  <a:rPr lang="zh-CN" altLang="en-US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满足条件：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&lt;∅(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zh-CN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,</a:t>
                </a:r>
                <a:r>
                  <a:rPr lang="zh-CN" altLang="en-US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∅(</m:t>
                    </m:r>
                    <m:r>
                      <a:rPr lang="en-US" altLang="zh-CN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互质，互质保证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存在关于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∅(</m:t>
                    </m:r>
                    <m:r>
                      <a:rPr lang="en-US" altLang="zh-CN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的逆元；</a:t>
                </a:r>
                <a:endParaRPr lang="en-US" altLang="zh-CN" dirty="0">
                  <a:solidFill>
                    <a:srgbClr val="333333"/>
                  </a:solidFill>
                  <a:latin typeface="Lucida Console" panose="020B0609040504020204" pitchFamily="49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5</a:t>
                </a:r>
                <a:r>
                  <a:rPr lang="zh-CN" altLang="en-US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、计算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，</a:t>
                </a:r>
                <a:r>
                  <a:rPr lang="zh-CN" altLang="en-US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使得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(∅(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" altLang="zh-CN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,</a:t>
                </a:r>
                <a:r>
                  <a:rPr lang="zh-CN" altLang="en-US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关于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altLang="zh-CN" b="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的逆元。 </a:t>
                </a:r>
                <a:endParaRPr lang="en-US" altLang="zh-CN" dirty="0">
                  <a:solidFill>
                    <a:srgbClr val="333333"/>
                  </a:solidFill>
                  <a:latin typeface="Lucida Console" panose="020B0609040504020204" pitchFamily="49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6</a:t>
                </a:r>
                <a:r>
                  <a:rPr lang="zh-CN" altLang="en-US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、其中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,  ∅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保密；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srgbClr val="333333"/>
                    </a:solidFill>
                    <a:latin typeface="Lucida Console" panose="020B0609040504020204" pitchFamily="49" charset="0"/>
                  </a:rPr>
                  <a:t>公开。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D3A8D53-A2EC-7B47-B9E4-7CAD71588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051" y="1341562"/>
                <a:ext cx="9936096" cy="4461093"/>
              </a:xfrm>
              <a:prstGeom prst="rect">
                <a:avLst/>
              </a:prstGeom>
              <a:blipFill>
                <a:blip r:embed="rId2"/>
                <a:stretch>
                  <a:fillRect l="-1022" b="-2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行业研究">
            <a:extLst>
              <a:ext uri="{FF2B5EF4-FFF2-40B4-BE49-F238E27FC236}">
                <a16:creationId xmlns:a16="http://schemas.microsoft.com/office/drawing/2014/main" id="{47736643-7A86-C844-94A7-8488E73187CC}"/>
              </a:ext>
            </a:extLst>
          </p:cNvPr>
          <p:cNvSpPr/>
          <p:nvPr/>
        </p:nvSpPr>
        <p:spPr>
          <a:xfrm>
            <a:off x="1202051" y="263806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Key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generation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0CF291A-F272-6749-8E59-EA57B8970F6B}"/>
              </a:ext>
            </a:extLst>
          </p:cNvPr>
          <p:cNvSpPr/>
          <p:nvPr/>
        </p:nvSpPr>
        <p:spPr>
          <a:xfrm>
            <a:off x="492365" y="261442"/>
            <a:ext cx="547092" cy="547092"/>
          </a:xfrm>
          <a:prstGeom prst="ellipse">
            <a:avLst/>
          </a:prstGeom>
          <a:solidFill>
            <a:srgbClr val="1F497D"/>
          </a:solidFill>
          <a:ln w="6350">
            <a:solidFill>
              <a:schemeClr val="tx2"/>
            </a:solidFill>
          </a:ln>
          <a:effectLst>
            <a:glow rad="38100">
              <a:schemeClr val="tx2"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3C6EBF5-483C-5C42-A7B7-D05CC72BD910}"/>
              </a:ext>
            </a:extLst>
          </p:cNvPr>
          <p:cNvSpPr/>
          <p:nvPr/>
        </p:nvSpPr>
        <p:spPr>
          <a:xfrm>
            <a:off x="664546" y="440373"/>
            <a:ext cx="202732" cy="2027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1676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D3A8D53-A2EC-7B47-B9E4-7CAD7158872D}"/>
                  </a:ext>
                </a:extLst>
              </p:cNvPr>
              <p:cNvSpPr/>
              <p:nvPr/>
            </p:nvSpPr>
            <p:spPr>
              <a:xfrm>
                <a:off x="1202051" y="1341562"/>
                <a:ext cx="9576056" cy="3600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/>
                  <a:t>加解密</a:t>
                </a:r>
                <a:r>
                  <a:rPr lang="zh-CN" altLang="en-US" dirty="0"/>
                  <a:t>：</a:t>
                </a:r>
              </a:p>
              <a:p>
                <a:r>
                  <a:rPr lang="zh-CN" altLang="en-US" sz="2000" i="1" dirty="0"/>
                  <a:t>注意：在</a:t>
                </a:r>
                <a:r>
                  <a:rPr lang="en" altLang="zh-CN" sz="2000" i="1" dirty="0"/>
                  <a:t>RSA</a:t>
                </a:r>
                <a:r>
                  <a:rPr lang="zh-CN" altLang="en-US" sz="2000" i="1" dirty="0"/>
                  <a:t>中，要求加密的明文</a:t>
                </a:r>
                <a:r>
                  <a:rPr lang="en" altLang="zh-CN" sz="2000" i="1" dirty="0"/>
                  <a:t>m</a:t>
                </a:r>
                <a:r>
                  <a:rPr lang="zh-CN" altLang="en-US" sz="2000" i="1" dirty="0"/>
                  <a:t>比模数</a:t>
                </a:r>
                <a:r>
                  <a:rPr lang="en" altLang="zh-CN" sz="2000" i="1" dirty="0"/>
                  <a:t>n</a:t>
                </a:r>
                <a:r>
                  <a:rPr lang="zh-CN" altLang="en-US" sz="2000" i="1" dirty="0"/>
                  <a:t>小。当</a:t>
                </a:r>
                <a:r>
                  <a:rPr lang="en" altLang="zh-CN" sz="2000" i="1" dirty="0"/>
                  <a:t>m</a:t>
                </a:r>
                <a:r>
                  <a:rPr lang="zh-CN" altLang="en-US" sz="2000" i="1" dirty="0"/>
                  <a:t>大于</a:t>
                </a:r>
                <a:r>
                  <a:rPr lang="en" altLang="zh-CN" sz="2000" i="1" dirty="0"/>
                  <a:t>n</a:t>
                </a:r>
                <a:r>
                  <a:rPr lang="zh-CN" altLang="en-US" sz="2000" i="1" dirty="0"/>
                  <a:t>时，需要对</a:t>
                </a:r>
                <a:r>
                  <a:rPr lang="en" altLang="zh-CN" sz="2000" i="1" dirty="0"/>
                  <a:t>m</a:t>
                </a:r>
                <a:r>
                  <a:rPr lang="zh-CN" altLang="en-US" sz="2000" i="1" dirty="0"/>
                  <a:t>进行分块使得每个分块都比</a:t>
                </a:r>
                <a:r>
                  <a:rPr lang="en" altLang="zh-CN" sz="2000" i="1" dirty="0"/>
                  <a:t>n</a:t>
                </a:r>
                <a:r>
                  <a:rPr lang="zh-CN" altLang="en-US" sz="2000" i="1" dirty="0"/>
                  <a:t>小。</a:t>
                </a:r>
                <a:endParaRPr lang="en-US" altLang="zh-CN" sz="2000" i="1" dirty="0"/>
              </a:p>
              <a:p>
                <a:r>
                  <a:rPr lang="zh-CN" altLang="en-US" sz="2000" dirty="0"/>
                  <a:t> </a:t>
                </a:r>
              </a:p>
              <a:p>
                <a:r>
                  <a:rPr lang="zh-CN" altLang="en-US" b="1" dirty="0"/>
                  <a:t>加密</a:t>
                </a:r>
                <a:endParaRPr lang="en-US" altLang="zh-CN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b="1" dirty="0"/>
                  <a:t>解密</a:t>
                </a:r>
                <a:endParaRPr lang="en-US" altLang="zh-CN" b="1" dirty="0"/>
              </a:p>
              <a:p>
                <a:pPr algn="ctr"/>
                <a:r>
                  <a:rPr lang="en-US" altLang="zh-CN" dirty="0"/>
                  <a:t>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D3A8D53-A2EC-7B47-B9E4-7CAD71588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051" y="1341562"/>
                <a:ext cx="9576056" cy="3600986"/>
              </a:xfrm>
              <a:prstGeom prst="rect">
                <a:avLst/>
              </a:prstGeom>
              <a:blipFill>
                <a:blip r:embed="rId2"/>
                <a:stretch>
                  <a:fillRect l="-1060" t="-2113" r="-530" b="-2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行业研究">
            <a:extLst>
              <a:ext uri="{FF2B5EF4-FFF2-40B4-BE49-F238E27FC236}">
                <a16:creationId xmlns:a16="http://schemas.microsoft.com/office/drawing/2014/main" id="{47736643-7A86-C844-94A7-8488E73187CC}"/>
              </a:ext>
            </a:extLst>
          </p:cNvPr>
          <p:cNvSpPr/>
          <p:nvPr/>
        </p:nvSpPr>
        <p:spPr>
          <a:xfrm>
            <a:off x="1202051" y="263806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Encryption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&amp;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Decryption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0CF291A-F272-6749-8E59-EA57B8970F6B}"/>
              </a:ext>
            </a:extLst>
          </p:cNvPr>
          <p:cNvSpPr/>
          <p:nvPr/>
        </p:nvSpPr>
        <p:spPr>
          <a:xfrm>
            <a:off x="492365" y="261442"/>
            <a:ext cx="547092" cy="547092"/>
          </a:xfrm>
          <a:prstGeom prst="ellipse">
            <a:avLst/>
          </a:prstGeom>
          <a:solidFill>
            <a:srgbClr val="1F497D"/>
          </a:solidFill>
          <a:ln w="6350">
            <a:solidFill>
              <a:schemeClr val="tx2"/>
            </a:solidFill>
          </a:ln>
          <a:effectLst>
            <a:glow rad="38100">
              <a:schemeClr val="tx2"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3C6EBF5-483C-5C42-A7B7-D05CC72BD910}"/>
              </a:ext>
            </a:extLst>
          </p:cNvPr>
          <p:cNvSpPr/>
          <p:nvPr/>
        </p:nvSpPr>
        <p:spPr>
          <a:xfrm>
            <a:off x="664546" y="440373"/>
            <a:ext cx="202732" cy="2027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8197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D3A8D53-A2EC-7B47-B9E4-7CAD7158872D}"/>
                  </a:ext>
                </a:extLst>
              </p:cNvPr>
              <p:cNvSpPr/>
              <p:nvPr/>
            </p:nvSpPr>
            <p:spPr>
              <a:xfrm>
                <a:off x="1202051" y="1341562"/>
                <a:ext cx="9576056" cy="40999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/>
                  <a:t>签名验签</a:t>
                </a:r>
                <a:r>
                  <a:rPr lang="zh-CN" altLang="en-US" dirty="0"/>
                  <a:t>：</a:t>
                </a:r>
              </a:p>
              <a:p>
                <a:r>
                  <a:rPr lang="zh-CN" altLang="en-US" sz="2000" dirty="0"/>
                  <a:t> </a:t>
                </a:r>
              </a:p>
              <a:p>
                <a:r>
                  <a:rPr lang="zh-CN" altLang="en-US" b="1" dirty="0"/>
                  <a:t>签名</a:t>
                </a:r>
                <a:endParaRPr lang="en-US" altLang="zh-CN" b="1" dirty="0"/>
              </a:p>
              <a:p>
                <a:pPr lvl="6" algn="just"/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𝐻𝑎𝑠h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6" algn="just"/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latin typeface="Cambria Math" panose="02040503050406030204" pitchFamily="18" charset="0"/>
                </a:endParaRPr>
              </a:p>
              <a:p>
                <a:r>
                  <a:rPr lang="en-US" altLang="zh-CN" i="1" dirty="0"/>
                  <a:t>Send (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𝐻𝑎𝑠h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 ),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i="1" dirty="0"/>
                  <a:t> )</a:t>
                </a:r>
              </a:p>
              <a:p>
                <a:endParaRPr lang="en-US" altLang="zh-CN" dirty="0"/>
              </a:p>
              <a:p>
                <a:r>
                  <a:rPr lang="zh-CN" altLang="en-US" b="1" dirty="0"/>
                  <a:t>验签</a:t>
                </a:r>
                <a:endParaRPr lang="en-US" altLang="zh-CN" b="1" dirty="0"/>
              </a:p>
              <a:p>
                <a:pPr lvl="6" algn="just"/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𝐻𝑎𝑠h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6" algn="just"/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6" algn="just"/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check</a:t>
                </a:r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</a:t>
                </a:r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 == h’</a:t>
                </a:r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D3A8D53-A2EC-7B47-B9E4-7CAD71588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051" y="1341562"/>
                <a:ext cx="9576056" cy="4099969"/>
              </a:xfrm>
              <a:prstGeom prst="rect">
                <a:avLst/>
              </a:prstGeom>
              <a:blipFill>
                <a:blip r:embed="rId3"/>
                <a:stretch>
                  <a:fillRect l="-1060" t="-1858" b="-2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行业研究">
            <a:extLst>
              <a:ext uri="{FF2B5EF4-FFF2-40B4-BE49-F238E27FC236}">
                <a16:creationId xmlns:a16="http://schemas.microsoft.com/office/drawing/2014/main" id="{47736643-7A86-C844-94A7-8488E73187CC}"/>
              </a:ext>
            </a:extLst>
          </p:cNvPr>
          <p:cNvSpPr/>
          <p:nvPr/>
        </p:nvSpPr>
        <p:spPr>
          <a:xfrm>
            <a:off x="1202051" y="263806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Signature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&amp;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Verification</a:t>
            </a:r>
            <a:endParaRPr lang="en" altLang="zh-CN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0CF291A-F272-6749-8E59-EA57B8970F6B}"/>
              </a:ext>
            </a:extLst>
          </p:cNvPr>
          <p:cNvSpPr/>
          <p:nvPr/>
        </p:nvSpPr>
        <p:spPr>
          <a:xfrm>
            <a:off x="492365" y="261442"/>
            <a:ext cx="547092" cy="547092"/>
          </a:xfrm>
          <a:prstGeom prst="ellipse">
            <a:avLst/>
          </a:prstGeom>
          <a:solidFill>
            <a:srgbClr val="1F497D"/>
          </a:solidFill>
          <a:ln w="6350">
            <a:solidFill>
              <a:schemeClr val="tx2"/>
            </a:solidFill>
          </a:ln>
          <a:effectLst>
            <a:glow rad="38100">
              <a:schemeClr val="tx2"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3C6EBF5-483C-5C42-A7B7-D05CC72BD910}"/>
              </a:ext>
            </a:extLst>
          </p:cNvPr>
          <p:cNvSpPr/>
          <p:nvPr/>
        </p:nvSpPr>
        <p:spPr>
          <a:xfrm>
            <a:off x="664546" y="440373"/>
            <a:ext cx="202732" cy="2027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6827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6E435F-213D-5E40-8E1F-CC551442A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384" y="0"/>
            <a:ext cx="3947795" cy="6859588"/>
          </a:xfrm>
          <a:prstGeom prst="rect">
            <a:avLst/>
          </a:prstGeom>
        </p:spPr>
      </p:pic>
      <p:sp>
        <p:nvSpPr>
          <p:cNvPr id="3" name="行业研究">
            <a:extLst>
              <a:ext uri="{FF2B5EF4-FFF2-40B4-BE49-F238E27FC236}">
                <a16:creationId xmlns:a16="http://schemas.microsoft.com/office/drawing/2014/main" id="{48ACB96B-8938-EE40-B7C2-786436B6A822}"/>
              </a:ext>
            </a:extLst>
          </p:cNvPr>
          <p:cNvSpPr/>
          <p:nvPr/>
        </p:nvSpPr>
        <p:spPr>
          <a:xfrm>
            <a:off x="1202051" y="263806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：正确性证明</a:t>
            </a:r>
            <a:endParaRPr lang="en" altLang="zh-CN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D316E8E-CA25-5944-A115-7DF94CBB77BF}"/>
              </a:ext>
            </a:extLst>
          </p:cNvPr>
          <p:cNvSpPr/>
          <p:nvPr/>
        </p:nvSpPr>
        <p:spPr>
          <a:xfrm>
            <a:off x="492365" y="261442"/>
            <a:ext cx="547092" cy="547092"/>
          </a:xfrm>
          <a:prstGeom prst="ellipse">
            <a:avLst/>
          </a:prstGeom>
          <a:solidFill>
            <a:srgbClr val="1F497D"/>
          </a:solidFill>
          <a:ln w="6350">
            <a:solidFill>
              <a:schemeClr val="tx2"/>
            </a:solidFill>
          </a:ln>
          <a:effectLst>
            <a:glow rad="38100">
              <a:schemeClr val="tx2"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13D08A6-CB34-B74C-8E85-D58104ABB2E1}"/>
              </a:ext>
            </a:extLst>
          </p:cNvPr>
          <p:cNvSpPr/>
          <p:nvPr/>
        </p:nvSpPr>
        <p:spPr>
          <a:xfrm>
            <a:off x="664546" y="440373"/>
            <a:ext cx="202732" cy="2027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E4DA429-773D-014F-AEEF-6808188EAD8B}"/>
                  </a:ext>
                </a:extLst>
              </p:cNvPr>
              <p:cNvSpPr/>
              <p:nvPr/>
            </p:nvSpPr>
            <p:spPr>
              <a:xfrm>
                <a:off x="1202050" y="1053530"/>
                <a:ext cx="6276333" cy="50561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3342C2"/>
                    </a:solidFill>
                    <a:latin typeface="Open Sans"/>
                  </a:rPr>
                  <a:t>欧拉函数：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对正整数</a:t>
                </a:r>
                <a:r>
                  <a:rPr lang="en" altLang="zh-CN" dirty="0"/>
                  <a:t>n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在小于</a:t>
                </a:r>
                <a:r>
                  <a:rPr lang="en" altLang="zh-CN" dirty="0"/>
                  <a:t>n</a:t>
                </a:r>
                <a:r>
                  <a:rPr lang="zh-CN" altLang="en-US" dirty="0"/>
                  <a:t>的正整数中与</a:t>
                </a:r>
                <a:r>
                  <a:rPr lang="en" altLang="zh-CN" dirty="0"/>
                  <a:t>n</a:t>
                </a:r>
                <a:r>
                  <a:rPr lang="zh-CN" altLang="en-US" dirty="0"/>
                  <a:t>互质的数的个数。</a:t>
                </a:r>
                <a:endParaRPr lang="en-US" altLang="zh-CN" dirty="0">
                  <a:effectLst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3342C2"/>
                    </a:solidFill>
                  </a:rPr>
                  <a:t>欧拉定理：</a:t>
                </a:r>
              </a:p>
              <a:p>
                <a:pPr>
                  <a:lnSpc>
                    <a:spcPct val="150000"/>
                  </a:lnSpc>
                </a:pPr>
                <a:r>
                  <a:rPr lang="en" altLang="zh-CN" dirty="0"/>
                  <a:t>n</a:t>
                </a:r>
                <a:r>
                  <a:rPr lang="zh-CN" altLang="en" dirty="0"/>
                  <a:t>和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都是正整数，且</a:t>
                </a:r>
                <a:r>
                  <a:rPr lang="en" altLang="zh-CN" dirty="0"/>
                  <a:t>n</a:t>
                </a:r>
                <a:r>
                  <a:rPr lang="zh-CN" altLang="en-US" dirty="0"/>
                  <a:t>和</a:t>
                </a:r>
                <a:r>
                  <a:rPr lang="en" altLang="zh-CN" dirty="0"/>
                  <a:t>a</a:t>
                </a:r>
                <a:r>
                  <a:rPr lang="zh-CN" altLang="en-US" dirty="0"/>
                  <a:t>互质，则</a:t>
                </a:r>
                <a:endParaRPr lang="en-US" altLang="zh-CN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m:rPr>
                            <m:nor/>
                          </m:rPr>
                          <a:rPr lang="zh-CN" altLang="en-US" dirty="0"/>
                          <m:t> 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  <a:endParaRPr lang="en-US" altLang="zh-CN" dirty="0">
                  <a:effectLst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3342C2"/>
                    </a:solidFill>
                  </a:rPr>
                  <a:t>费马小定理：</a:t>
                </a:r>
              </a:p>
              <a:p>
                <a:pPr>
                  <a:lnSpc>
                    <a:spcPct val="150000"/>
                  </a:lnSpc>
                </a:pPr>
                <a:r>
                  <a:rPr lang="en" altLang="zh-CN" dirty="0"/>
                  <a:t>p</a:t>
                </a:r>
                <a:r>
                  <a:rPr lang="zh-CN" altLang="en-US" dirty="0"/>
                  <a:t>是素数，</a:t>
                </a:r>
                <a:r>
                  <a:rPr lang="en" altLang="zh-CN" dirty="0"/>
                  <a:t> a</a:t>
                </a:r>
                <a:r>
                  <a:rPr lang="zh-CN" altLang="en-US" dirty="0"/>
                  <a:t>是正整数，且</a:t>
                </a:r>
                <a:r>
                  <a:rPr lang="en" altLang="zh-CN" dirty="0"/>
                  <a:t>p</a:t>
                </a:r>
                <a:r>
                  <a:rPr lang="zh-CN" altLang="en-US" dirty="0"/>
                  <a:t>与</a:t>
                </a:r>
                <a:r>
                  <a:rPr lang="en" altLang="zh-CN" dirty="0"/>
                  <a:t>a</a:t>
                </a:r>
                <a:r>
                  <a:rPr lang="zh-CN" altLang="en-US" dirty="0"/>
                  <a:t>互质，则 </a:t>
                </a:r>
                <a:endParaRPr lang="en-US" altLang="zh-CN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l-GR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E4DA429-773D-014F-AEEF-6808188EA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050" y="1053530"/>
                <a:ext cx="6276333" cy="5056192"/>
              </a:xfrm>
              <a:prstGeom prst="rect">
                <a:avLst/>
              </a:prstGeom>
              <a:blipFill>
                <a:blip r:embed="rId3"/>
                <a:stretch>
                  <a:fillRect l="-1616" b="-1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364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行业研究">
            <a:extLst>
              <a:ext uri="{FF2B5EF4-FFF2-40B4-BE49-F238E27FC236}">
                <a16:creationId xmlns:a16="http://schemas.microsoft.com/office/drawing/2014/main" id="{9F140020-F9D6-3546-AAC5-ECA90A9F6C78}"/>
              </a:ext>
            </a:extLst>
          </p:cNvPr>
          <p:cNvSpPr/>
          <p:nvPr/>
        </p:nvSpPr>
        <p:spPr>
          <a:xfrm>
            <a:off x="1202051" y="263806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：整数因式分解难题</a:t>
            </a:r>
            <a:endParaRPr lang="en" altLang="zh-CN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488F985-F343-B94E-B2AA-FBA4F92F7EDB}"/>
              </a:ext>
            </a:extLst>
          </p:cNvPr>
          <p:cNvSpPr/>
          <p:nvPr/>
        </p:nvSpPr>
        <p:spPr>
          <a:xfrm>
            <a:off x="492365" y="261442"/>
            <a:ext cx="547092" cy="547092"/>
          </a:xfrm>
          <a:prstGeom prst="ellipse">
            <a:avLst/>
          </a:prstGeom>
          <a:solidFill>
            <a:srgbClr val="1F497D"/>
          </a:solidFill>
          <a:ln w="6350">
            <a:solidFill>
              <a:schemeClr val="tx2"/>
            </a:solidFill>
          </a:ln>
          <a:effectLst>
            <a:glow rad="38100">
              <a:schemeClr val="tx2"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75018FF-1BCC-9A44-823E-EDB6594517BF}"/>
              </a:ext>
            </a:extLst>
          </p:cNvPr>
          <p:cNvSpPr/>
          <p:nvPr/>
        </p:nvSpPr>
        <p:spPr>
          <a:xfrm>
            <a:off x="664546" y="440373"/>
            <a:ext cx="202732" cy="2027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EE5541-31C1-7340-8CD0-0D2117F1E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067" y="2781722"/>
            <a:ext cx="4586667" cy="36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757061-5853-B348-842E-3F7F59FF5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651" y="1702002"/>
            <a:ext cx="4983051" cy="3600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DE8EE06-0863-2C41-A5B4-08BE62F0D523}"/>
              </a:ext>
            </a:extLst>
          </p:cNvPr>
          <p:cNvSpPr/>
          <p:nvPr/>
        </p:nvSpPr>
        <p:spPr>
          <a:xfrm>
            <a:off x="867278" y="1053530"/>
            <a:ext cx="580637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Open Sans"/>
              </a:rPr>
              <a:t>破解</a:t>
            </a:r>
            <a:r>
              <a:rPr lang="en" altLang="zh-CN" sz="2000" dirty="0">
                <a:solidFill>
                  <a:srgbClr val="333333"/>
                </a:solidFill>
                <a:latin typeface="Open Sans"/>
              </a:rPr>
              <a:t>RSA</a:t>
            </a:r>
            <a:r>
              <a:rPr lang="zh-CN" altLang="en" sz="2000" dirty="0">
                <a:solidFill>
                  <a:srgbClr val="333333"/>
                </a:solidFill>
                <a:latin typeface="Open Sans"/>
              </a:rPr>
              <a:t>，</a:t>
            </a:r>
            <a:r>
              <a:rPr lang="zh-CN" altLang="en-US" sz="2000" dirty="0">
                <a:solidFill>
                  <a:srgbClr val="333333"/>
                </a:solidFill>
                <a:latin typeface="Open Sans"/>
              </a:rPr>
              <a:t>目前最好的方法就是对</a:t>
            </a:r>
            <a:r>
              <a:rPr lang="en" altLang="zh-CN" sz="2000" dirty="0">
                <a:solidFill>
                  <a:srgbClr val="3342C2"/>
                </a:solidFill>
                <a:latin typeface="Open Sans"/>
              </a:rPr>
              <a:t>n</a:t>
            </a:r>
            <a:r>
              <a:rPr lang="zh-CN" altLang="en-US" sz="2000" dirty="0">
                <a:solidFill>
                  <a:srgbClr val="3342C2"/>
                </a:solidFill>
                <a:latin typeface="Open Sans"/>
              </a:rPr>
              <a:t>进行因式分解</a:t>
            </a:r>
            <a:r>
              <a:rPr lang="zh-CN" altLang="en-US" sz="2000" dirty="0">
                <a:solidFill>
                  <a:srgbClr val="333333"/>
                </a:solidFill>
                <a:latin typeface="Open Sans"/>
              </a:rPr>
              <a:t>。</a:t>
            </a:r>
            <a:endParaRPr lang="en-US" altLang="zh-CN" sz="2000" dirty="0">
              <a:solidFill>
                <a:srgbClr val="333333"/>
              </a:solidFill>
              <a:latin typeface="Open Sans"/>
            </a:endParaRPr>
          </a:p>
          <a:p>
            <a:endParaRPr lang="en-US" altLang="zh-CN" sz="2000" dirty="0">
              <a:solidFill>
                <a:srgbClr val="333333"/>
              </a:solidFill>
              <a:latin typeface="Open Sans"/>
            </a:endParaRPr>
          </a:p>
          <a:p>
            <a:endParaRPr lang="en-US" altLang="zh-CN" sz="2000" dirty="0">
              <a:solidFill>
                <a:srgbClr val="333333"/>
              </a:solidFill>
              <a:latin typeface="Open Sans"/>
            </a:endParaRPr>
          </a:p>
          <a:p>
            <a:r>
              <a:rPr lang="zh-CN" altLang="en-US" sz="2000" dirty="0">
                <a:solidFill>
                  <a:srgbClr val="333333"/>
                </a:solidFill>
                <a:latin typeface="Open Sans"/>
              </a:rPr>
              <a:t>目前公开发布的针对整数因式分解的算法，分为三类：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06718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行业研究">
            <a:extLst>
              <a:ext uri="{FF2B5EF4-FFF2-40B4-BE49-F238E27FC236}">
                <a16:creationId xmlns:a16="http://schemas.microsoft.com/office/drawing/2014/main" id="{5A9BDFA7-80C0-554E-9A07-CC10AF1185A7}"/>
              </a:ext>
            </a:extLst>
          </p:cNvPr>
          <p:cNvSpPr/>
          <p:nvPr/>
        </p:nvSpPr>
        <p:spPr>
          <a:xfrm>
            <a:off x="1202051" y="263806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Problem</a:t>
            </a:r>
            <a:endParaRPr lang="en" altLang="zh-CN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D83521D-8B59-2648-87D8-6AA74DF7EB26}"/>
              </a:ext>
            </a:extLst>
          </p:cNvPr>
          <p:cNvSpPr/>
          <p:nvPr/>
        </p:nvSpPr>
        <p:spPr>
          <a:xfrm>
            <a:off x="492365" y="261442"/>
            <a:ext cx="547092" cy="547092"/>
          </a:xfrm>
          <a:prstGeom prst="ellipse">
            <a:avLst/>
          </a:prstGeom>
          <a:solidFill>
            <a:srgbClr val="1F497D"/>
          </a:solidFill>
          <a:ln w="6350">
            <a:solidFill>
              <a:schemeClr val="tx2"/>
            </a:solidFill>
          </a:ln>
          <a:effectLst>
            <a:glow rad="38100">
              <a:schemeClr val="tx2"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48B932F-E97A-B942-B8C4-D99E01D965C1}"/>
              </a:ext>
            </a:extLst>
          </p:cNvPr>
          <p:cNvSpPr/>
          <p:nvPr/>
        </p:nvSpPr>
        <p:spPr>
          <a:xfrm>
            <a:off x="664546" y="440373"/>
            <a:ext cx="202732" cy="2027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6D76CB-7DD1-A445-B8CF-7E76B0142788}"/>
              </a:ext>
            </a:extLst>
          </p:cNvPr>
          <p:cNvSpPr/>
          <p:nvPr/>
        </p:nvSpPr>
        <p:spPr>
          <a:xfrm>
            <a:off x="1202051" y="1077337"/>
            <a:ext cx="105841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333333"/>
                </a:solidFill>
                <a:latin typeface="Open Sans"/>
              </a:rPr>
              <a:t>RSA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Open Sans"/>
              </a:rPr>
              <a:t>lab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发布了</a:t>
            </a:r>
            <a:r>
              <a:rPr lang="en-US" altLang="zh-CN" dirty="0">
                <a:solidFill>
                  <a:srgbClr val="333333"/>
                </a:solidFill>
                <a:latin typeface="Open Sans"/>
              </a:rPr>
              <a:t>54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个</a:t>
            </a:r>
            <a:r>
              <a:rPr lang="en" altLang="zh-CN" dirty="0">
                <a:solidFill>
                  <a:srgbClr val="333333"/>
                </a:solidFill>
                <a:latin typeface="Open Sans"/>
              </a:rPr>
              <a:t>RSA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分解难题，给分解出素数的获胜者发放一定的奖励。截至</a:t>
            </a:r>
            <a:r>
              <a:rPr lang="en-US" altLang="zh-CN" dirty="0">
                <a:solidFill>
                  <a:srgbClr val="333333"/>
                </a:solidFill>
                <a:latin typeface="Open Sans"/>
              </a:rPr>
              <a:t>2017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年</a:t>
            </a:r>
            <a:r>
              <a:rPr lang="en-US" altLang="zh-CN" dirty="0">
                <a:solidFill>
                  <a:srgbClr val="333333"/>
                </a:solidFill>
                <a:latin typeface="Open Sans"/>
              </a:rPr>
              <a:t>10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月，</a:t>
            </a:r>
            <a:r>
              <a:rPr lang="en-US" altLang="zh-CN" dirty="0">
                <a:solidFill>
                  <a:srgbClr val="333333"/>
                </a:solidFill>
                <a:latin typeface="Open Sans"/>
              </a:rPr>
              <a:t>54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个列出的数字难题中有</a:t>
            </a:r>
            <a:r>
              <a:rPr lang="en-US" altLang="zh-CN" dirty="0">
                <a:solidFill>
                  <a:srgbClr val="333333"/>
                </a:solidFill>
                <a:latin typeface="Open Sans"/>
              </a:rPr>
              <a:t>19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个被分解出来（红框部分）：从</a:t>
            </a:r>
            <a:r>
              <a:rPr lang="en" altLang="zh-CN" dirty="0">
                <a:solidFill>
                  <a:srgbClr val="333333"/>
                </a:solidFill>
                <a:latin typeface="Open Sans"/>
              </a:rPr>
              <a:t>RSA-100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到</a:t>
            </a:r>
            <a:r>
              <a:rPr lang="en" altLang="zh-CN" dirty="0">
                <a:solidFill>
                  <a:srgbClr val="333333"/>
                </a:solidFill>
                <a:latin typeface="Open Sans"/>
              </a:rPr>
              <a:t>RSA-220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最小的</a:t>
            </a:r>
            <a:r>
              <a:rPr lang="en-US" altLang="zh-CN" dirty="0">
                <a:solidFill>
                  <a:srgbClr val="333333"/>
                </a:solidFill>
                <a:latin typeface="Open Sans"/>
              </a:rPr>
              <a:t>18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个，再加上</a:t>
            </a:r>
            <a:r>
              <a:rPr lang="en" altLang="zh-CN" dirty="0">
                <a:solidFill>
                  <a:srgbClr val="333333"/>
                </a:solidFill>
                <a:latin typeface="Open Sans"/>
              </a:rPr>
              <a:t>RSA-768</a:t>
            </a:r>
            <a:r>
              <a:rPr lang="zh-CN" altLang="en" dirty="0">
                <a:solidFill>
                  <a:srgbClr val="333333"/>
                </a:solidFill>
                <a:latin typeface="Open Sans"/>
              </a:rPr>
              <a:t>。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95EBA8-F03C-EA4F-B239-0E5E3155D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71" y="2575262"/>
            <a:ext cx="7416824" cy="330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03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C66CC46-4F05-E444-A51A-A35A6CEF214B}"/>
              </a:ext>
            </a:extLst>
          </p:cNvPr>
          <p:cNvSpPr/>
          <p:nvPr/>
        </p:nvSpPr>
        <p:spPr>
          <a:xfrm>
            <a:off x="1129035" y="1023913"/>
            <a:ext cx="5657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Open Sans"/>
              </a:rPr>
              <a:t>部分被分解出来的</a:t>
            </a:r>
            <a:r>
              <a:rPr lang="en" altLang="zh-CN" dirty="0">
                <a:solidFill>
                  <a:srgbClr val="333333"/>
                </a:solidFill>
                <a:latin typeface="Open Sans"/>
              </a:rPr>
              <a:t>RSA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数对应的消耗时间 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/>
            </a:endParaRPr>
          </a:p>
        </p:txBody>
      </p:sp>
      <p:sp>
        <p:nvSpPr>
          <p:cNvPr id="5" name="行业研究">
            <a:extLst>
              <a:ext uri="{FF2B5EF4-FFF2-40B4-BE49-F238E27FC236}">
                <a16:creationId xmlns:a16="http://schemas.microsoft.com/office/drawing/2014/main" id="{EC4784DD-484B-EF4D-A760-5B1947154126}"/>
              </a:ext>
            </a:extLst>
          </p:cNvPr>
          <p:cNvSpPr/>
          <p:nvPr/>
        </p:nvSpPr>
        <p:spPr>
          <a:xfrm>
            <a:off x="1202051" y="263806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Problem</a:t>
            </a:r>
            <a:endParaRPr lang="en" altLang="zh-CN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D4F3558-1D73-0146-AEDB-B78ED837DDB8}"/>
              </a:ext>
            </a:extLst>
          </p:cNvPr>
          <p:cNvSpPr/>
          <p:nvPr/>
        </p:nvSpPr>
        <p:spPr>
          <a:xfrm>
            <a:off x="492365" y="261442"/>
            <a:ext cx="547092" cy="547092"/>
          </a:xfrm>
          <a:prstGeom prst="ellipse">
            <a:avLst/>
          </a:prstGeom>
          <a:solidFill>
            <a:srgbClr val="1F497D"/>
          </a:solidFill>
          <a:ln w="6350">
            <a:solidFill>
              <a:schemeClr val="tx2"/>
            </a:solidFill>
          </a:ln>
          <a:effectLst>
            <a:glow rad="38100">
              <a:schemeClr val="tx2"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BD578DA-3F57-6D4C-813D-AB8D27C0DDE9}"/>
              </a:ext>
            </a:extLst>
          </p:cNvPr>
          <p:cNvSpPr/>
          <p:nvPr/>
        </p:nvSpPr>
        <p:spPr>
          <a:xfrm>
            <a:off x="664546" y="440373"/>
            <a:ext cx="202732" cy="2027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B07383-F699-9443-9167-A193C7AC1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059" y="1670914"/>
            <a:ext cx="9368730" cy="463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56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目录"/>
          <p:cNvSpPr/>
          <p:nvPr/>
        </p:nvSpPr>
        <p:spPr>
          <a:xfrm>
            <a:off x="480963" y="2925738"/>
            <a:ext cx="1224136" cy="6061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 anchorCtr="0">
            <a:noAutofit/>
          </a:bodyPr>
          <a:lstStyle>
            <a:lvl1pPr defTabSz="384047">
              <a:lnSpc>
                <a:spcPct val="150000"/>
              </a:lnSpc>
              <a:defRPr sz="3359" b="1">
                <a:solidFill>
                  <a:srgbClr val="2C338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3600" dirty="0">
                <a:solidFill>
                  <a:schemeClr val="tx2"/>
                </a:solidFill>
                <a:latin typeface="微软雅黑"/>
                <a:ea typeface="微软雅黑"/>
                <a:cs typeface="微软雅黑"/>
                <a:sym typeface="微软雅黑"/>
              </a:rPr>
              <a:t>目</a:t>
            </a:r>
            <a:r>
              <a:rPr lang="en-US" altLang="zh-CN" sz="3600" dirty="0">
                <a:solidFill>
                  <a:schemeClr val="tx2"/>
                </a:solidFill>
                <a:latin typeface="微软雅黑"/>
                <a:ea typeface="微软雅黑"/>
                <a:cs typeface="微软雅黑"/>
                <a:sym typeface="微软雅黑"/>
              </a:rPr>
              <a:t> </a:t>
            </a:r>
            <a:r>
              <a:rPr sz="3600" dirty="0">
                <a:solidFill>
                  <a:schemeClr val="tx2"/>
                </a:solidFill>
                <a:latin typeface="微软雅黑"/>
                <a:ea typeface="微软雅黑"/>
                <a:cs typeface="微软雅黑"/>
                <a:sym typeface="微软雅黑"/>
              </a:rPr>
              <a:t>录</a:t>
            </a:r>
          </a:p>
        </p:txBody>
      </p:sp>
      <p:sp>
        <p:nvSpPr>
          <p:cNvPr id="42" name="行业研究"/>
          <p:cNvSpPr/>
          <p:nvPr/>
        </p:nvSpPr>
        <p:spPr>
          <a:xfrm>
            <a:off x="2706884" y="1485578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密码学简介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行业研究"/>
          <p:cNvSpPr/>
          <p:nvPr/>
        </p:nvSpPr>
        <p:spPr>
          <a:xfrm>
            <a:off x="2706884" y="2625725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概述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44" name="行业研究"/>
          <p:cNvSpPr/>
          <p:nvPr/>
        </p:nvSpPr>
        <p:spPr>
          <a:xfrm>
            <a:off x="2706885" y="3765872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密码分析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95E6951-F2A8-4B0D-96B5-71193017ED0C}"/>
              </a:ext>
            </a:extLst>
          </p:cNvPr>
          <p:cNvGrpSpPr/>
          <p:nvPr/>
        </p:nvGrpSpPr>
        <p:grpSpPr>
          <a:xfrm>
            <a:off x="1993131" y="4898926"/>
            <a:ext cx="547092" cy="547092"/>
            <a:chOff x="1993131" y="4898926"/>
            <a:chExt cx="547092" cy="547092"/>
          </a:xfrm>
        </p:grpSpPr>
        <p:sp>
          <p:nvSpPr>
            <p:cNvPr id="12" name="六边形 11">
              <a:extLst>
                <a:ext uri="{FF2B5EF4-FFF2-40B4-BE49-F238E27FC236}">
                  <a16:creationId xmlns:a16="http://schemas.microsoft.com/office/drawing/2014/main" id="{F4B93C85-13CB-4250-B8C5-FDC23D8A29B0}"/>
                </a:ext>
              </a:extLst>
            </p:cNvPr>
            <p:cNvSpPr/>
            <p:nvPr/>
          </p:nvSpPr>
          <p:spPr>
            <a:xfrm>
              <a:off x="2169379" y="5085088"/>
              <a:ext cx="202732" cy="174768"/>
            </a:xfrm>
            <a:prstGeom prst="hexagon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BE259C0-1E83-42DA-ADF5-547247320602}"/>
                </a:ext>
              </a:extLst>
            </p:cNvPr>
            <p:cNvSpPr/>
            <p:nvPr/>
          </p:nvSpPr>
          <p:spPr>
            <a:xfrm>
              <a:off x="1993131" y="4898926"/>
              <a:ext cx="547092" cy="547092"/>
            </a:xfrm>
            <a:prstGeom prst="ellipse">
              <a:avLst/>
            </a:prstGeom>
            <a:noFill/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" name="行业研究">
            <a:extLst>
              <a:ext uri="{FF2B5EF4-FFF2-40B4-BE49-F238E27FC236}">
                <a16:creationId xmlns:a16="http://schemas.microsoft.com/office/drawing/2014/main" id="{F1A94331-F08F-470D-95EF-B0D3A2DAF6C7}"/>
              </a:ext>
            </a:extLst>
          </p:cNvPr>
          <p:cNvSpPr/>
          <p:nvPr/>
        </p:nvSpPr>
        <p:spPr>
          <a:xfrm>
            <a:off x="2714211" y="4906018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话题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21" name="图片 2091011" descr="phaisdis">
            <a:extLst>
              <a:ext uri="{FF2B5EF4-FFF2-40B4-BE49-F238E27FC236}">
                <a16:creationId xmlns:a16="http://schemas.microsoft.com/office/drawing/2014/main" id="{F1299C1C-95D4-6A41-9744-7989E1BBB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667" y="2242629"/>
            <a:ext cx="2651125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E2BE83E6-0A52-6F46-B9F9-E41F857A7877}"/>
              </a:ext>
            </a:extLst>
          </p:cNvPr>
          <p:cNvSpPr/>
          <p:nvPr/>
        </p:nvSpPr>
        <p:spPr>
          <a:xfrm>
            <a:off x="1997198" y="1485578"/>
            <a:ext cx="547092" cy="547092"/>
          </a:xfrm>
          <a:prstGeom prst="ellipse">
            <a:avLst/>
          </a:prstGeom>
          <a:noFill/>
          <a:ln w="6350">
            <a:solidFill>
              <a:srgbClr val="1F497D"/>
            </a:solidFill>
          </a:ln>
          <a:effectLst>
            <a:glow rad="63500">
              <a:schemeClr val="accent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noFill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三角形 23">
            <a:extLst>
              <a:ext uri="{FF2B5EF4-FFF2-40B4-BE49-F238E27FC236}">
                <a16:creationId xmlns:a16="http://schemas.microsoft.com/office/drawing/2014/main" id="{D890034B-AC69-BC49-A416-3C0A5BD42275}"/>
              </a:ext>
            </a:extLst>
          </p:cNvPr>
          <p:cNvSpPr/>
          <p:nvPr/>
        </p:nvSpPr>
        <p:spPr>
          <a:xfrm>
            <a:off x="2169380" y="1646863"/>
            <a:ext cx="202730" cy="174766"/>
          </a:xfrm>
          <a:prstGeom prst="triangl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317598E-CE05-114B-9960-9F2D44C9DC3E}"/>
              </a:ext>
            </a:extLst>
          </p:cNvPr>
          <p:cNvSpPr/>
          <p:nvPr/>
        </p:nvSpPr>
        <p:spPr>
          <a:xfrm>
            <a:off x="1997198" y="2623361"/>
            <a:ext cx="547092" cy="547092"/>
          </a:xfrm>
          <a:prstGeom prst="ellipse">
            <a:avLst/>
          </a:prstGeom>
          <a:noFill/>
          <a:ln w="6350">
            <a:solidFill>
              <a:schemeClr val="tx2"/>
            </a:solidFill>
          </a:ln>
          <a:effectLst>
            <a:glow rad="38100">
              <a:schemeClr val="tx2"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2D674BC-2182-5044-8B8A-E3A1120AED3F}"/>
              </a:ext>
            </a:extLst>
          </p:cNvPr>
          <p:cNvSpPr/>
          <p:nvPr/>
        </p:nvSpPr>
        <p:spPr>
          <a:xfrm>
            <a:off x="2169379" y="2802292"/>
            <a:ext cx="202732" cy="2027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17485C6-5CAE-1945-A1CF-EEC498B28334}"/>
              </a:ext>
            </a:extLst>
          </p:cNvPr>
          <p:cNvGrpSpPr/>
          <p:nvPr/>
        </p:nvGrpSpPr>
        <p:grpSpPr>
          <a:xfrm>
            <a:off x="1997198" y="3761144"/>
            <a:ext cx="547092" cy="547092"/>
            <a:chOff x="1997198" y="3746798"/>
            <a:chExt cx="547092" cy="547092"/>
          </a:xfrm>
          <a:solidFill>
            <a:srgbClr val="1F497D"/>
          </a:solidFill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BF9A97F-9971-A546-85DB-AC504ECE4978}"/>
                </a:ext>
              </a:extLst>
            </p:cNvPr>
            <p:cNvSpPr/>
            <p:nvPr/>
          </p:nvSpPr>
          <p:spPr>
            <a:xfrm>
              <a:off x="1997198" y="3746798"/>
              <a:ext cx="547092" cy="547092"/>
            </a:xfrm>
            <a:prstGeom prst="ellipse">
              <a:avLst/>
            </a:prstGeom>
            <a:grpFill/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0863298-54F5-F045-BE39-24B2D45A95D8}"/>
                </a:ext>
              </a:extLst>
            </p:cNvPr>
            <p:cNvSpPr/>
            <p:nvPr/>
          </p:nvSpPr>
          <p:spPr>
            <a:xfrm>
              <a:off x="2184249" y="3937042"/>
              <a:ext cx="172990" cy="1729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6992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行业研究">
            <a:extLst>
              <a:ext uri="{FF2B5EF4-FFF2-40B4-BE49-F238E27FC236}">
                <a16:creationId xmlns:a16="http://schemas.microsoft.com/office/drawing/2014/main" id="{2EB2849F-F19D-D443-A6B1-2ECF9D3BDAB6}"/>
              </a:ext>
            </a:extLst>
          </p:cNvPr>
          <p:cNvSpPr/>
          <p:nvPr/>
        </p:nvSpPr>
        <p:spPr>
          <a:xfrm>
            <a:off x="1201043" y="261442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密码分析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Cryptanalysis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7513F32-DEBE-9143-9EFD-2D16D4F713CA}"/>
              </a:ext>
            </a:extLst>
          </p:cNvPr>
          <p:cNvGrpSpPr/>
          <p:nvPr/>
        </p:nvGrpSpPr>
        <p:grpSpPr>
          <a:xfrm>
            <a:off x="491356" y="256714"/>
            <a:ext cx="547092" cy="547092"/>
            <a:chOff x="1997198" y="3746798"/>
            <a:chExt cx="547092" cy="547092"/>
          </a:xfrm>
          <a:solidFill>
            <a:srgbClr val="1F497D"/>
          </a:solidFill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FF4ECCF9-6511-7F4A-8633-1659330B2A1E}"/>
                </a:ext>
              </a:extLst>
            </p:cNvPr>
            <p:cNvSpPr/>
            <p:nvPr/>
          </p:nvSpPr>
          <p:spPr>
            <a:xfrm>
              <a:off x="1997198" y="3746798"/>
              <a:ext cx="547092" cy="547092"/>
            </a:xfrm>
            <a:prstGeom prst="ellipse">
              <a:avLst/>
            </a:prstGeom>
            <a:grpFill/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8799B7D-822E-A342-9935-F8FDEE3D10AE}"/>
                </a:ext>
              </a:extLst>
            </p:cNvPr>
            <p:cNvSpPr/>
            <p:nvPr/>
          </p:nvSpPr>
          <p:spPr>
            <a:xfrm>
              <a:off x="2184249" y="3937042"/>
              <a:ext cx="172990" cy="1729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7B86B90C-F7D8-214A-8578-DE5708593A6F}"/>
              </a:ext>
            </a:extLst>
          </p:cNvPr>
          <p:cNvSpPr txBox="1"/>
          <p:nvPr/>
        </p:nvSpPr>
        <p:spPr>
          <a:xfrm>
            <a:off x="1921123" y="1701602"/>
            <a:ext cx="8784976" cy="224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dirty="0"/>
              <a:t>RSA</a:t>
            </a:r>
            <a:r>
              <a:rPr kumimoji="1" lang="zh-CN" altLang="en-US" dirty="0"/>
              <a:t> 参数的选取：素性测试，</a:t>
            </a:r>
            <a:r>
              <a:rPr kumimoji="1" lang="en-US" altLang="zh-CN" dirty="0"/>
              <a:t>p</a:t>
            </a:r>
            <a:r>
              <a:rPr kumimoji="1" lang="zh-CN" altLang="en-US" dirty="0"/>
              <a:t>、</a:t>
            </a:r>
            <a:r>
              <a:rPr kumimoji="1" lang="en-US" altLang="zh-CN" dirty="0"/>
              <a:t>q</a:t>
            </a:r>
            <a:r>
              <a:rPr kumimoji="1" lang="zh-CN" altLang="en-US" dirty="0"/>
              <a:t>的选取</a:t>
            </a:r>
            <a:endParaRPr kumimoji="1" lang="en-US" altLang="zh-CN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dirty="0"/>
              <a:t>RSA</a:t>
            </a:r>
            <a:r>
              <a:rPr kumimoji="1" lang="zh-CN" altLang="en-US" dirty="0"/>
              <a:t>加速运算：平方乘算法，中国剩余定理</a:t>
            </a:r>
            <a:endParaRPr kumimoji="1" lang="en-US" altLang="zh-CN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dirty="0"/>
              <a:t>RSA</a:t>
            </a:r>
            <a:r>
              <a:rPr kumimoji="1" lang="zh-CN" altLang="en-US" dirty="0"/>
              <a:t>攻击</a:t>
            </a:r>
            <a:endParaRPr kumimoji="1" lang="en-US" altLang="zh-CN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/>
              <a:t>实际应用：填充模式</a:t>
            </a:r>
            <a:r>
              <a:rPr kumimoji="1" lang="en-US" altLang="zh-CN" dirty="0"/>
              <a:t>schemes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B16254-AC95-6547-BE69-018CE405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40" y="4581922"/>
            <a:ext cx="9317304" cy="11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行业研究">
            <a:extLst>
              <a:ext uri="{FF2B5EF4-FFF2-40B4-BE49-F238E27FC236}">
                <a16:creationId xmlns:a16="http://schemas.microsoft.com/office/drawing/2014/main" id="{2EB2849F-F19D-D443-A6B1-2ECF9D3BDAB6}"/>
              </a:ext>
            </a:extLst>
          </p:cNvPr>
          <p:cNvSpPr/>
          <p:nvPr/>
        </p:nvSpPr>
        <p:spPr>
          <a:xfrm>
            <a:off x="1201043" y="261442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密码分析：素性测试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7513F32-DEBE-9143-9EFD-2D16D4F713CA}"/>
              </a:ext>
            </a:extLst>
          </p:cNvPr>
          <p:cNvGrpSpPr/>
          <p:nvPr/>
        </p:nvGrpSpPr>
        <p:grpSpPr>
          <a:xfrm>
            <a:off x="491356" y="256714"/>
            <a:ext cx="547092" cy="547092"/>
            <a:chOff x="1997198" y="3746798"/>
            <a:chExt cx="547092" cy="547092"/>
          </a:xfrm>
          <a:solidFill>
            <a:srgbClr val="1F497D"/>
          </a:solidFill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FF4ECCF9-6511-7F4A-8633-1659330B2A1E}"/>
                </a:ext>
              </a:extLst>
            </p:cNvPr>
            <p:cNvSpPr/>
            <p:nvPr/>
          </p:nvSpPr>
          <p:spPr>
            <a:xfrm>
              <a:off x="1997198" y="3746798"/>
              <a:ext cx="547092" cy="547092"/>
            </a:xfrm>
            <a:prstGeom prst="ellipse">
              <a:avLst/>
            </a:prstGeom>
            <a:grpFill/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8799B7D-822E-A342-9935-F8FDEE3D10AE}"/>
                </a:ext>
              </a:extLst>
            </p:cNvPr>
            <p:cNvSpPr/>
            <p:nvPr/>
          </p:nvSpPr>
          <p:spPr>
            <a:xfrm>
              <a:off x="2184249" y="3937042"/>
              <a:ext cx="172990" cy="1729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86B90C-F7D8-214A-8578-DE5708593A6F}"/>
                  </a:ext>
                </a:extLst>
              </p:cNvPr>
              <p:cNvSpPr txBox="1"/>
              <p:nvPr/>
            </p:nvSpPr>
            <p:spPr>
              <a:xfrm>
                <a:off x="1201043" y="1269554"/>
                <a:ext cx="8784976" cy="147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/>
                  <a:t>素数理论：</a:t>
                </a:r>
                <a:r>
                  <a:rPr lang="zh-CN" altLang="en-US" dirty="0"/>
                  <a:t>从不大于</a:t>
                </a:r>
                <a:r>
                  <a:rPr lang="en" altLang="zh-CN" dirty="0"/>
                  <a:t>n</a:t>
                </a:r>
                <a:r>
                  <a:rPr lang="zh-CN" altLang="en-US" dirty="0"/>
                  <a:t>的自然数随机选一个，它是素数的概率大约是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" altLang="zh-CN" dirty="0"/>
                  <a:t> </a:t>
                </a:r>
                <a:r>
                  <a:rPr lang="zh-CN" altLang="en" dirty="0"/>
                  <a:t>。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86B90C-F7D8-214A-8578-DE5708593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043" y="1269554"/>
                <a:ext cx="8784976" cy="1477777"/>
              </a:xfrm>
              <a:prstGeom prst="rect">
                <a:avLst/>
              </a:prstGeom>
              <a:blipFill>
                <a:blip r:embed="rId3"/>
                <a:stretch>
                  <a:fillRect l="-1156" b="-8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CAD4FA06-D871-804D-A4C0-6C7C5158EB8C}"/>
              </a:ext>
            </a:extLst>
          </p:cNvPr>
          <p:cNvSpPr/>
          <p:nvPr/>
        </p:nvSpPr>
        <p:spPr>
          <a:xfrm>
            <a:off x="1201043" y="2946581"/>
            <a:ext cx="5196331" cy="1691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Open Sans"/>
              </a:rPr>
              <a:t>费马素性测试：</a:t>
            </a:r>
            <a:endParaRPr lang="en-US" altLang="zh-CN" b="1" dirty="0">
              <a:solidFill>
                <a:srgbClr val="333333"/>
              </a:solidFill>
              <a:latin typeface="Open Sans"/>
            </a:endParaRPr>
          </a:p>
          <a:p>
            <a:pPr>
              <a:lnSpc>
                <a:spcPct val="150000"/>
              </a:lnSpc>
            </a:pPr>
            <a:r>
              <a:rPr lang="zh-CN" altLang="en-US" i="0" u="none" strike="noStrike" dirty="0">
                <a:solidFill>
                  <a:srgbClr val="333333"/>
                </a:solidFill>
                <a:effectLst/>
                <a:latin typeface="Open Sans"/>
              </a:rPr>
              <a:t>费马小定理的逆定理不成立，存在</a:t>
            </a:r>
            <a:r>
              <a:rPr lang="zh-CN" altLang="en-US" dirty="0"/>
              <a:t>卡迈尔克数是合数但是满足费马小定理。</a:t>
            </a:r>
            <a:endParaRPr lang="zh-CN" altLang="en-US" i="0" u="none" strike="noStrike" dirty="0">
              <a:solidFill>
                <a:srgbClr val="333333"/>
              </a:solidFill>
              <a:effectLst/>
              <a:latin typeface="Open San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DAE4D28-8782-094B-B991-E83B682E0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374" y="2946581"/>
            <a:ext cx="4941617" cy="274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17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97AAB8B-D0D9-7948-80FB-0CDBA617F197}"/>
              </a:ext>
            </a:extLst>
          </p:cNvPr>
          <p:cNvSpPr/>
          <p:nvPr/>
        </p:nvSpPr>
        <p:spPr>
          <a:xfrm>
            <a:off x="624979" y="1053530"/>
            <a:ext cx="7416824" cy="4991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342C2"/>
                </a:solidFill>
                <a:latin typeface="+mn-ea"/>
              </a:rPr>
              <a:t>密码学</a:t>
            </a:r>
            <a:r>
              <a:rPr lang="zh-CN" altLang="en-US" dirty="0">
                <a:latin typeface="+mn-ea"/>
              </a:rPr>
              <a:t>：研究信息系统安全保密的</a:t>
            </a:r>
            <a:r>
              <a:rPr lang="zh-CN" altLang="en-US" b="1" dirty="0">
                <a:latin typeface="+mn-ea"/>
              </a:rPr>
              <a:t>科学</a:t>
            </a:r>
            <a:r>
              <a:rPr lang="zh-CN" altLang="en-US" dirty="0">
                <a:latin typeface="+mn-ea"/>
              </a:rPr>
              <a:t>与</a:t>
            </a:r>
            <a:r>
              <a:rPr lang="zh-CN" altLang="en-US" b="1" dirty="0">
                <a:latin typeface="+mn-ea"/>
              </a:rPr>
              <a:t>技术</a:t>
            </a:r>
            <a:r>
              <a:rPr lang="zh-CN" altLang="en-US" dirty="0">
                <a:latin typeface="+mn-ea"/>
              </a:rPr>
              <a:t>。包含两个分支：密码编码学和密码分析学。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+mn-ea"/>
              <a:sym typeface="Marlett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  <a:sym typeface="Marlett" pitchFamily="2" charset="2"/>
              </a:rPr>
              <a:t></a:t>
            </a:r>
            <a:r>
              <a:rPr lang="zh-CN" altLang="en-US" dirty="0">
                <a:solidFill>
                  <a:srgbClr val="3342C2"/>
                </a:solidFill>
                <a:latin typeface="+mn-ea"/>
              </a:rPr>
              <a:t>密码编码学</a:t>
            </a:r>
            <a:r>
              <a:rPr lang="en-US" altLang="zh-CN" dirty="0">
                <a:latin typeface="+mn-ea"/>
              </a:rPr>
              <a:t>(Cryptography)</a:t>
            </a:r>
            <a:r>
              <a:rPr lang="zh-CN" altLang="en-US" dirty="0">
                <a:latin typeface="+mn-ea"/>
              </a:rPr>
              <a:t>，主要研究密码方案的设计，即寻找对信息进行</a:t>
            </a:r>
            <a:r>
              <a:rPr lang="zh-CN" altLang="en-US" b="1" dirty="0">
                <a:latin typeface="+mn-ea"/>
              </a:rPr>
              <a:t>编码</a:t>
            </a:r>
            <a:r>
              <a:rPr lang="zh-CN" altLang="en-US" dirty="0">
                <a:latin typeface="+mn-ea"/>
              </a:rPr>
              <a:t>的方法从而实现</a:t>
            </a:r>
            <a:r>
              <a:rPr lang="zh-CN" altLang="en-US" b="1" dirty="0">
                <a:latin typeface="+mn-ea"/>
              </a:rPr>
              <a:t>隐藏信息</a:t>
            </a:r>
            <a:r>
              <a:rPr lang="zh-CN" altLang="en-US" dirty="0">
                <a:latin typeface="+mn-ea"/>
              </a:rPr>
              <a:t>的一门学问。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+mn-ea"/>
              <a:sym typeface="Marlett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  <a:sym typeface="Marlett" pitchFamily="2" charset="2"/>
              </a:rPr>
              <a:t></a:t>
            </a:r>
            <a:r>
              <a:rPr lang="zh-CN" altLang="en-US" dirty="0">
                <a:solidFill>
                  <a:srgbClr val="3342C2"/>
                </a:solidFill>
                <a:latin typeface="+mn-ea"/>
              </a:rPr>
              <a:t>密码分析学</a:t>
            </a:r>
            <a:r>
              <a:rPr lang="en-US" altLang="zh-CN" dirty="0">
                <a:latin typeface="+mn-ea"/>
              </a:rPr>
              <a:t>(Cryptanalysis)</a:t>
            </a:r>
            <a:r>
              <a:rPr lang="zh-CN" altLang="en-US" dirty="0">
                <a:latin typeface="+mn-ea"/>
              </a:rPr>
              <a:t>，主要是从攻击者的角度来看问题，研究如何</a:t>
            </a:r>
            <a:r>
              <a:rPr lang="zh-CN" altLang="en-US" b="1" dirty="0">
                <a:latin typeface="+mn-ea"/>
              </a:rPr>
              <a:t>破解</a:t>
            </a:r>
            <a:r>
              <a:rPr lang="zh-CN" altLang="en-US" dirty="0">
                <a:latin typeface="+mn-ea"/>
              </a:rPr>
              <a:t>被隐藏信息的一门学问。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33F961A-4EDB-AE4B-9389-5CA46050735A}"/>
              </a:ext>
            </a:extLst>
          </p:cNvPr>
          <p:cNvGrpSpPr/>
          <p:nvPr/>
        </p:nvGrpSpPr>
        <p:grpSpPr>
          <a:xfrm>
            <a:off x="480963" y="261442"/>
            <a:ext cx="547092" cy="547092"/>
            <a:chOff x="1997198" y="1485578"/>
            <a:chExt cx="547092" cy="54709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9B1585E-ED57-7443-AADB-399454A7C638}"/>
                </a:ext>
              </a:extLst>
            </p:cNvPr>
            <p:cNvSpPr/>
            <p:nvPr/>
          </p:nvSpPr>
          <p:spPr>
            <a:xfrm>
              <a:off x="1997198" y="1485578"/>
              <a:ext cx="547092" cy="547092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  <a:effectLst>
              <a:glow rad="63500">
                <a:schemeClr val="accent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noFill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三角形 6">
              <a:extLst>
                <a:ext uri="{FF2B5EF4-FFF2-40B4-BE49-F238E27FC236}">
                  <a16:creationId xmlns:a16="http://schemas.microsoft.com/office/drawing/2014/main" id="{792CC423-852E-0842-BF5F-B2CE6DABD4B2}"/>
                </a:ext>
              </a:extLst>
            </p:cNvPr>
            <p:cNvSpPr/>
            <p:nvPr/>
          </p:nvSpPr>
          <p:spPr>
            <a:xfrm>
              <a:off x="2169380" y="1646863"/>
              <a:ext cx="202730" cy="174766"/>
            </a:xfrm>
            <a:prstGeom prst="triangl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" name="行业研究">
            <a:extLst>
              <a:ext uri="{FF2B5EF4-FFF2-40B4-BE49-F238E27FC236}">
                <a16:creationId xmlns:a16="http://schemas.microsoft.com/office/drawing/2014/main" id="{DBE2B5D9-FBB3-924E-8399-25945BC8FD7F}"/>
              </a:ext>
            </a:extLst>
          </p:cNvPr>
          <p:cNvSpPr/>
          <p:nvPr/>
        </p:nvSpPr>
        <p:spPr>
          <a:xfrm>
            <a:off x="1200237" y="240110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密码学简介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C3BE7D0-F9A9-EF4E-A2CD-15627B88E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803" y="2098632"/>
            <a:ext cx="3780284" cy="256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00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行业研究">
            <a:extLst>
              <a:ext uri="{FF2B5EF4-FFF2-40B4-BE49-F238E27FC236}">
                <a16:creationId xmlns:a16="http://schemas.microsoft.com/office/drawing/2014/main" id="{3F97C1FC-7D4A-4D49-A7D5-CE82BF742D81}"/>
              </a:ext>
            </a:extLst>
          </p:cNvPr>
          <p:cNvSpPr/>
          <p:nvPr/>
        </p:nvSpPr>
        <p:spPr>
          <a:xfrm>
            <a:off x="1201043" y="261442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密码分析：素性测试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5D163FB-84AA-9E42-9052-4E89F6C4E921}"/>
              </a:ext>
            </a:extLst>
          </p:cNvPr>
          <p:cNvGrpSpPr/>
          <p:nvPr/>
        </p:nvGrpSpPr>
        <p:grpSpPr>
          <a:xfrm>
            <a:off x="491356" y="256714"/>
            <a:ext cx="547092" cy="547092"/>
            <a:chOff x="1997198" y="3746798"/>
            <a:chExt cx="547092" cy="547092"/>
          </a:xfrm>
          <a:solidFill>
            <a:srgbClr val="1F497D"/>
          </a:solidFill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A21FBF1-473F-6E4B-BC9D-BE81A2C40641}"/>
                </a:ext>
              </a:extLst>
            </p:cNvPr>
            <p:cNvSpPr/>
            <p:nvPr/>
          </p:nvSpPr>
          <p:spPr>
            <a:xfrm>
              <a:off x="1997198" y="3746798"/>
              <a:ext cx="547092" cy="547092"/>
            </a:xfrm>
            <a:prstGeom prst="ellipse">
              <a:avLst/>
            </a:prstGeom>
            <a:grpFill/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9067919-2590-4140-BEFA-65775EDFC442}"/>
                </a:ext>
              </a:extLst>
            </p:cNvPr>
            <p:cNvSpPr/>
            <p:nvPr/>
          </p:nvSpPr>
          <p:spPr>
            <a:xfrm>
              <a:off x="2184249" y="3937042"/>
              <a:ext cx="172990" cy="1729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ABF050D-A6FA-894B-B372-BCC86FD07C29}"/>
                  </a:ext>
                </a:extLst>
              </p:cNvPr>
              <p:cNvSpPr/>
              <p:nvPr/>
            </p:nvSpPr>
            <p:spPr>
              <a:xfrm>
                <a:off x="1178695" y="896660"/>
                <a:ext cx="9865096" cy="18748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CN" b="1" dirty="0">
                    <a:solidFill>
                      <a:srgbClr val="333333"/>
                    </a:solidFill>
                    <a:latin typeface="Open Sans"/>
                  </a:rPr>
                  <a:t>Miller-Rabin</a:t>
                </a:r>
                <a:r>
                  <a:rPr lang="zh-CN" altLang="en-US" b="1" dirty="0">
                    <a:solidFill>
                      <a:srgbClr val="333333"/>
                    </a:solidFill>
                    <a:latin typeface="Open Sans"/>
                  </a:rPr>
                  <a:t>素性测试：</a:t>
                </a:r>
                <a:endParaRPr lang="en-US" altLang="zh-CN" b="1" dirty="0">
                  <a:solidFill>
                    <a:srgbClr val="333333"/>
                  </a:solidFill>
                  <a:latin typeface="Open Sans"/>
                </a:endParaRPr>
              </a:p>
              <a:p>
                <a:r>
                  <a:rPr lang="zh-CN" altLang="en-US" dirty="0"/>
                  <a:t>当输出“</a:t>
                </a:r>
                <a:r>
                  <a:rPr lang="en" altLang="zh-CN" dirty="0"/>
                  <a:t>p</a:t>
                </a:r>
                <a:r>
                  <a:rPr lang="zh-CN" altLang="en-US" dirty="0"/>
                  <a:t>可能是素数”时，其</a:t>
                </a:r>
                <a:r>
                  <a:rPr lang="zh-CN" altLang="en-US" dirty="0">
                    <a:solidFill>
                      <a:srgbClr val="3342C2"/>
                    </a:solidFill>
                  </a:rPr>
                  <a:t>真实为素数的概率是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3342C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3342C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3342C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CN" altLang="en-US" dirty="0"/>
                  <a:t>，也就是将合数</a:t>
                </a:r>
                <a:r>
                  <a:rPr lang="zh-CN" altLang="en-US" dirty="0">
                    <a:solidFill>
                      <a:srgbClr val="3342C2"/>
                    </a:solidFill>
                  </a:rPr>
                  <a:t>错误判断为是素数的概率是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3342C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3342C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3342C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CN" altLang="en-US" dirty="0">
                    <a:solidFill>
                      <a:srgbClr val="3342C2"/>
                    </a:solidFill>
                  </a:rPr>
                  <a:t>​</a:t>
                </a:r>
                <a:r>
                  <a:rPr lang="zh-CN" altLang="en-US" dirty="0"/>
                  <a:t>。在进行多次测试后，可以极高的概率保证正确。</a:t>
                </a:r>
                <a:endParaRPr lang="zh-CN" altLang="en-US" b="1" i="0" u="none" strike="noStrike" dirty="0">
                  <a:solidFill>
                    <a:srgbClr val="333333"/>
                  </a:solidFill>
                  <a:effectLst/>
                  <a:latin typeface="Open Sans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ABF050D-A6FA-894B-B372-BCC86FD07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695" y="896660"/>
                <a:ext cx="9865096" cy="1874872"/>
              </a:xfrm>
              <a:prstGeom prst="rect">
                <a:avLst/>
              </a:prstGeom>
              <a:blipFill>
                <a:blip r:embed="rId2"/>
                <a:stretch>
                  <a:fillRect l="-900" t="-4054" r="-514" b="-5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CE395D94-55AC-004E-B9FB-4744A270C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695" y="3141762"/>
            <a:ext cx="987063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19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行业研究">
            <a:extLst>
              <a:ext uri="{FF2B5EF4-FFF2-40B4-BE49-F238E27FC236}">
                <a16:creationId xmlns:a16="http://schemas.microsoft.com/office/drawing/2014/main" id="{211DABC5-07C7-AA41-8B2B-50C32A5C38A6}"/>
              </a:ext>
            </a:extLst>
          </p:cNvPr>
          <p:cNvSpPr/>
          <p:nvPr/>
        </p:nvSpPr>
        <p:spPr>
          <a:xfrm>
            <a:off x="1201043" y="261442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密码分析：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的选取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8898F62-806C-A449-A1E2-68535E406A55}"/>
              </a:ext>
            </a:extLst>
          </p:cNvPr>
          <p:cNvGrpSpPr/>
          <p:nvPr/>
        </p:nvGrpSpPr>
        <p:grpSpPr>
          <a:xfrm>
            <a:off x="491356" y="256714"/>
            <a:ext cx="547092" cy="547092"/>
            <a:chOff x="1997198" y="3746798"/>
            <a:chExt cx="547092" cy="547092"/>
          </a:xfrm>
          <a:solidFill>
            <a:srgbClr val="1F497D"/>
          </a:solidFill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12CAA703-8EFD-9B48-A373-E49446CD0B85}"/>
                </a:ext>
              </a:extLst>
            </p:cNvPr>
            <p:cNvSpPr/>
            <p:nvPr/>
          </p:nvSpPr>
          <p:spPr>
            <a:xfrm>
              <a:off x="1997198" y="3746798"/>
              <a:ext cx="547092" cy="547092"/>
            </a:xfrm>
            <a:prstGeom prst="ellipse">
              <a:avLst/>
            </a:prstGeom>
            <a:grpFill/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3D790E1-D70B-9F40-BD6F-FFCD97E133E3}"/>
                </a:ext>
              </a:extLst>
            </p:cNvPr>
            <p:cNvSpPr/>
            <p:nvPr/>
          </p:nvSpPr>
          <p:spPr>
            <a:xfrm>
              <a:off x="2184249" y="3937042"/>
              <a:ext cx="172990" cy="1729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9DD09B69-BFDF-F949-8A63-893056E27DAF}"/>
              </a:ext>
            </a:extLst>
          </p:cNvPr>
          <p:cNvSpPr txBox="1"/>
          <p:nvPr/>
        </p:nvSpPr>
        <p:spPr>
          <a:xfrm>
            <a:off x="1201043" y="1647472"/>
            <a:ext cx="878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" b="1" dirty="0"/>
              <a:t>（</a:t>
            </a:r>
            <a:r>
              <a:rPr lang="en" altLang="zh-CN" b="1" dirty="0"/>
              <a:t>1</a:t>
            </a:r>
            <a:r>
              <a:rPr lang="zh-CN" altLang="en" b="1" dirty="0"/>
              <a:t>）</a:t>
            </a:r>
            <a:r>
              <a:rPr lang="en" altLang="zh-CN" b="1" dirty="0"/>
              <a:t>RSA</a:t>
            </a:r>
            <a:r>
              <a:rPr lang="zh-CN" altLang="en-US" b="1" dirty="0"/>
              <a:t>中的质数</a:t>
            </a:r>
            <a:r>
              <a:rPr lang="en" altLang="zh-CN" b="1" dirty="0"/>
              <a:t>p</a:t>
            </a:r>
            <a:r>
              <a:rPr lang="zh-CN" altLang="en-US" b="1" dirty="0"/>
              <a:t>和质数</a:t>
            </a:r>
            <a:r>
              <a:rPr lang="en" altLang="zh-CN" b="1" dirty="0"/>
              <a:t>q</a:t>
            </a:r>
            <a:r>
              <a:rPr lang="zh-CN" altLang="en-US" b="1" dirty="0"/>
              <a:t>不能离得太近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DB33B8-EAB9-CA48-8D81-D668931C3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307" y="2160969"/>
            <a:ext cx="4559300" cy="635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3CD0ECB-9CCD-7445-ABAE-5E88EA8D4C3F}"/>
              </a:ext>
            </a:extLst>
          </p:cNvPr>
          <p:cNvSpPr/>
          <p:nvPr/>
        </p:nvSpPr>
        <p:spPr>
          <a:xfrm>
            <a:off x="1201043" y="3093666"/>
            <a:ext cx="5394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latin typeface="Open Sans"/>
              </a:rPr>
              <a:t>（</a:t>
            </a:r>
            <a:r>
              <a:rPr lang="en-US" altLang="zh-CN" b="1" dirty="0">
                <a:solidFill>
                  <a:srgbClr val="333333"/>
                </a:solidFill>
                <a:latin typeface="Open Sans"/>
              </a:rPr>
              <a:t>2</a:t>
            </a:r>
            <a:r>
              <a:rPr lang="zh-CN" altLang="en-US" b="1" dirty="0">
                <a:solidFill>
                  <a:srgbClr val="333333"/>
                </a:solidFill>
                <a:latin typeface="Open Sans"/>
              </a:rPr>
              <a:t>）</a:t>
            </a:r>
            <a:r>
              <a:rPr lang="en" altLang="zh-CN" b="1" dirty="0">
                <a:solidFill>
                  <a:srgbClr val="333333"/>
                </a:solidFill>
                <a:latin typeface="Open Sans"/>
              </a:rPr>
              <a:t>RSA</a:t>
            </a:r>
            <a:r>
              <a:rPr lang="zh-CN" altLang="en-US" b="1" dirty="0">
                <a:solidFill>
                  <a:srgbClr val="333333"/>
                </a:solidFill>
                <a:latin typeface="Open Sans"/>
              </a:rPr>
              <a:t>中的</a:t>
            </a:r>
            <a:r>
              <a:rPr lang="en" altLang="zh-CN" b="1" dirty="0">
                <a:solidFill>
                  <a:srgbClr val="333333"/>
                </a:solidFill>
                <a:latin typeface="Open Sans"/>
              </a:rPr>
              <a:t>e</a:t>
            </a:r>
            <a:r>
              <a:rPr lang="zh-CN" altLang="en-US" b="1" dirty="0">
                <a:solidFill>
                  <a:srgbClr val="333333"/>
                </a:solidFill>
                <a:latin typeface="Open Sans"/>
              </a:rPr>
              <a:t>不能太小，也不能太大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 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E433D5C-FD66-F640-BCF6-E8DF4643624F}"/>
              </a:ext>
            </a:extLst>
          </p:cNvPr>
          <p:cNvSpPr/>
          <p:nvPr/>
        </p:nvSpPr>
        <p:spPr>
          <a:xfrm>
            <a:off x="1201043" y="4293890"/>
            <a:ext cx="3544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" b="1" dirty="0">
                <a:solidFill>
                  <a:srgbClr val="333333"/>
                </a:solidFill>
                <a:latin typeface="Open Sans"/>
              </a:rPr>
              <a:t>（</a:t>
            </a:r>
            <a:r>
              <a:rPr lang="en" altLang="zh-CN" b="1" dirty="0">
                <a:solidFill>
                  <a:srgbClr val="333333"/>
                </a:solidFill>
                <a:latin typeface="Open Sans"/>
              </a:rPr>
              <a:t>3</a:t>
            </a:r>
            <a:r>
              <a:rPr lang="zh-CN" altLang="en" b="1" dirty="0">
                <a:solidFill>
                  <a:srgbClr val="333333"/>
                </a:solidFill>
                <a:latin typeface="Open Sans"/>
              </a:rPr>
              <a:t>）</a:t>
            </a:r>
            <a:r>
              <a:rPr lang="en" altLang="zh-CN" b="1" dirty="0">
                <a:solidFill>
                  <a:srgbClr val="333333"/>
                </a:solidFill>
                <a:latin typeface="Open Sans"/>
              </a:rPr>
              <a:t>RSA</a:t>
            </a:r>
            <a:r>
              <a:rPr lang="zh-CN" altLang="en-US" b="1" dirty="0">
                <a:solidFill>
                  <a:srgbClr val="333333"/>
                </a:solidFill>
                <a:latin typeface="Open Sans"/>
              </a:rPr>
              <a:t>中的</a:t>
            </a:r>
            <a:r>
              <a:rPr lang="en" altLang="zh-CN" b="1" dirty="0">
                <a:solidFill>
                  <a:srgbClr val="333333"/>
                </a:solidFill>
                <a:latin typeface="Open Sans"/>
              </a:rPr>
              <a:t>d</a:t>
            </a:r>
            <a:r>
              <a:rPr lang="zh-CN" altLang="en-US" b="1" dirty="0">
                <a:solidFill>
                  <a:srgbClr val="333333"/>
                </a:solidFill>
                <a:latin typeface="Open Sans"/>
              </a:rPr>
              <a:t>不能太小 </a:t>
            </a:r>
            <a:endParaRPr lang="zh-CN" alt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A71D9C7-39B4-2049-9F89-3B590FFC4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893" y="4871814"/>
            <a:ext cx="2146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69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行业研究">
            <a:extLst>
              <a:ext uri="{FF2B5EF4-FFF2-40B4-BE49-F238E27FC236}">
                <a16:creationId xmlns:a16="http://schemas.microsoft.com/office/drawing/2014/main" id="{211DABC5-07C7-AA41-8B2B-50C32A5C38A6}"/>
              </a:ext>
            </a:extLst>
          </p:cNvPr>
          <p:cNvSpPr/>
          <p:nvPr/>
        </p:nvSpPr>
        <p:spPr>
          <a:xfrm>
            <a:off x="1201043" y="261442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密码分析：快速指数运算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8898F62-806C-A449-A1E2-68535E406A55}"/>
              </a:ext>
            </a:extLst>
          </p:cNvPr>
          <p:cNvGrpSpPr/>
          <p:nvPr/>
        </p:nvGrpSpPr>
        <p:grpSpPr>
          <a:xfrm>
            <a:off x="491356" y="256714"/>
            <a:ext cx="547092" cy="547092"/>
            <a:chOff x="1997198" y="3746798"/>
            <a:chExt cx="547092" cy="547092"/>
          </a:xfrm>
          <a:solidFill>
            <a:srgbClr val="1F497D"/>
          </a:solidFill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12CAA703-8EFD-9B48-A373-E49446CD0B85}"/>
                </a:ext>
              </a:extLst>
            </p:cNvPr>
            <p:cNvSpPr/>
            <p:nvPr/>
          </p:nvSpPr>
          <p:spPr>
            <a:xfrm>
              <a:off x="1997198" y="3746798"/>
              <a:ext cx="547092" cy="547092"/>
            </a:xfrm>
            <a:prstGeom prst="ellipse">
              <a:avLst/>
            </a:prstGeom>
            <a:grpFill/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3D790E1-D70B-9F40-BD6F-FFCD97E133E3}"/>
                </a:ext>
              </a:extLst>
            </p:cNvPr>
            <p:cNvSpPr/>
            <p:nvPr/>
          </p:nvSpPr>
          <p:spPr>
            <a:xfrm>
              <a:off x="2184249" y="3937042"/>
              <a:ext cx="172990" cy="1729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9DD09B69-BFDF-F949-8A63-893056E27DAF}"/>
              </a:ext>
            </a:extLst>
          </p:cNvPr>
          <p:cNvSpPr txBox="1"/>
          <p:nvPr/>
        </p:nvSpPr>
        <p:spPr>
          <a:xfrm>
            <a:off x="768995" y="1527969"/>
            <a:ext cx="8784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平方</a:t>
            </a:r>
            <a:r>
              <a:rPr lang="en-US" altLang="zh-CN" dirty="0"/>
              <a:t>-</a:t>
            </a:r>
            <a:r>
              <a:rPr lang="zh-CN" altLang="en-US" dirty="0"/>
              <a:t>乘算法：快速求解指数运算</a:t>
            </a: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EF268EC-1326-B945-ADAC-58B751ED5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97" y="2792932"/>
            <a:ext cx="5270500" cy="34417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888C4D5-9337-D74E-9910-331FB8EE3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619" y="1583206"/>
            <a:ext cx="5570083" cy="46514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BF6DDE-E639-7940-9B8B-4FB60C30E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97" y="2133650"/>
            <a:ext cx="5356995" cy="45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25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行业研究">
            <a:extLst>
              <a:ext uri="{FF2B5EF4-FFF2-40B4-BE49-F238E27FC236}">
                <a16:creationId xmlns:a16="http://schemas.microsoft.com/office/drawing/2014/main" id="{211DABC5-07C7-AA41-8B2B-50C32A5C38A6}"/>
              </a:ext>
            </a:extLst>
          </p:cNvPr>
          <p:cNvSpPr/>
          <p:nvPr/>
        </p:nvSpPr>
        <p:spPr>
          <a:xfrm>
            <a:off x="1201043" y="261442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密码分析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：中国剩余定理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8898F62-806C-A449-A1E2-68535E406A55}"/>
              </a:ext>
            </a:extLst>
          </p:cNvPr>
          <p:cNvGrpSpPr/>
          <p:nvPr/>
        </p:nvGrpSpPr>
        <p:grpSpPr>
          <a:xfrm>
            <a:off x="491356" y="256714"/>
            <a:ext cx="547092" cy="547092"/>
            <a:chOff x="1997198" y="3746798"/>
            <a:chExt cx="547092" cy="547092"/>
          </a:xfrm>
          <a:solidFill>
            <a:srgbClr val="1F497D"/>
          </a:solidFill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12CAA703-8EFD-9B48-A373-E49446CD0B85}"/>
                </a:ext>
              </a:extLst>
            </p:cNvPr>
            <p:cNvSpPr/>
            <p:nvPr/>
          </p:nvSpPr>
          <p:spPr>
            <a:xfrm>
              <a:off x="1997198" y="3746798"/>
              <a:ext cx="547092" cy="547092"/>
            </a:xfrm>
            <a:prstGeom prst="ellipse">
              <a:avLst/>
            </a:prstGeom>
            <a:grpFill/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3D790E1-D70B-9F40-BD6F-FFCD97E133E3}"/>
                </a:ext>
              </a:extLst>
            </p:cNvPr>
            <p:cNvSpPr/>
            <p:nvPr/>
          </p:nvSpPr>
          <p:spPr>
            <a:xfrm>
              <a:off x="2184249" y="3937042"/>
              <a:ext cx="172990" cy="1729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13AB407E-F154-6344-9C0D-CF3505800521}"/>
              </a:ext>
            </a:extLst>
          </p:cNvPr>
          <p:cNvSpPr/>
          <p:nvPr/>
        </p:nvSpPr>
        <p:spPr>
          <a:xfrm>
            <a:off x="1201043" y="981522"/>
            <a:ext cx="9937104" cy="169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+mn-ea"/>
              </a:rPr>
              <a:t>中国剩余定理</a:t>
            </a:r>
            <a:r>
              <a:rPr lang="en-US" altLang="zh-CN" b="1" dirty="0">
                <a:solidFill>
                  <a:srgbClr val="333333"/>
                </a:solidFill>
                <a:latin typeface="+mn-ea"/>
              </a:rPr>
              <a:t>: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某一范围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>n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内的整数可通过它的</a:t>
            </a:r>
            <a:r>
              <a:rPr lang="zh-CN" altLang="en-US" dirty="0">
                <a:solidFill>
                  <a:srgbClr val="3342C2"/>
                </a:solidFill>
                <a:latin typeface="+mn-ea"/>
              </a:rPr>
              <a:t>一组剩余类数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来</a:t>
            </a:r>
            <a:r>
              <a:rPr lang="zh-CN" altLang="en-US" dirty="0">
                <a:solidFill>
                  <a:srgbClr val="3342C2"/>
                </a:solidFill>
                <a:latin typeface="+mn-ea"/>
              </a:rPr>
              <a:t>重构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，这组剩余类数是对该整数用</a:t>
            </a:r>
            <a:r>
              <a:rPr lang="zh-CN" altLang="en-US" dirty="0">
                <a:solidFill>
                  <a:srgbClr val="3342C2"/>
                </a:solidFill>
                <a:latin typeface="+mn-ea"/>
              </a:rPr>
              <a:t>一组两互素的整数取模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得到的。 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+mn-ea"/>
              </a:rPr>
              <a:t>给出一元线性同余方程组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ED5760F-0882-714C-B4B9-B95DCDEFD35E}"/>
                  </a:ext>
                </a:extLst>
              </p:cNvPr>
              <p:cNvSpPr/>
              <p:nvPr/>
            </p:nvSpPr>
            <p:spPr>
              <a:xfrm>
                <a:off x="1201043" y="4797946"/>
                <a:ext cx="9937104" cy="1681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latin typeface="+mn-ea"/>
                  </a:rPr>
                  <a:t>有解的判定条件</a:t>
                </a:r>
                <a:r>
                  <a:rPr lang="en-US" altLang="zh-CN" dirty="0">
                    <a:latin typeface="+mn-ea"/>
                  </a:rPr>
                  <a:t>:</a:t>
                </a:r>
                <a:endParaRPr lang="zh-CN" altLang="en-US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+mn-ea"/>
                  </a:rPr>
                  <a:t>如果整数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>
                    <a:latin typeface="+mn-ea"/>
                  </a:rPr>
                  <a:t>中任意两个数互质，则对任意的整数</a:t>
                </a:r>
                <a:r>
                  <a:rPr lang="en-US" altLang="zh-CN" dirty="0">
                    <a:latin typeface="+mn-ea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>
                    <a:latin typeface="+mn-ea"/>
                  </a:rPr>
                  <a:t>方程有解。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ED5760F-0882-714C-B4B9-B95DCDEFD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043" y="4797946"/>
                <a:ext cx="9937104" cy="1681294"/>
              </a:xfrm>
              <a:prstGeom prst="rect">
                <a:avLst/>
              </a:prstGeom>
              <a:blipFill>
                <a:blip r:embed="rId3"/>
                <a:stretch>
                  <a:fillRect l="-1022" b="-6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FA935976-F0B5-4C42-9BBF-AAB388F9C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545" y="2740546"/>
            <a:ext cx="53721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25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64CCE2-1452-D94E-BD45-3C67C6DD2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57" y="2061642"/>
            <a:ext cx="10957676" cy="3197200"/>
          </a:xfrm>
          <a:prstGeom prst="rect">
            <a:avLst/>
          </a:prstGeom>
        </p:spPr>
      </p:pic>
      <p:sp>
        <p:nvSpPr>
          <p:cNvPr id="3" name="行业研究">
            <a:extLst>
              <a:ext uri="{FF2B5EF4-FFF2-40B4-BE49-F238E27FC236}">
                <a16:creationId xmlns:a16="http://schemas.microsoft.com/office/drawing/2014/main" id="{709EC4EA-9A20-284A-BA46-C6898DCE4D08}"/>
              </a:ext>
            </a:extLst>
          </p:cNvPr>
          <p:cNvSpPr/>
          <p:nvPr/>
        </p:nvSpPr>
        <p:spPr>
          <a:xfrm>
            <a:off x="1201043" y="261442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密码分析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：中国剩余定理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F56A86E-1979-AB48-ACB9-15CC0038B3A4}"/>
              </a:ext>
            </a:extLst>
          </p:cNvPr>
          <p:cNvGrpSpPr/>
          <p:nvPr/>
        </p:nvGrpSpPr>
        <p:grpSpPr>
          <a:xfrm>
            <a:off x="491356" y="256714"/>
            <a:ext cx="547092" cy="547092"/>
            <a:chOff x="1997198" y="3746798"/>
            <a:chExt cx="547092" cy="547092"/>
          </a:xfrm>
          <a:solidFill>
            <a:srgbClr val="1F497D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7C6128BB-E1E6-0D4F-97F4-97C5FA73ED01}"/>
                </a:ext>
              </a:extLst>
            </p:cNvPr>
            <p:cNvSpPr/>
            <p:nvPr/>
          </p:nvSpPr>
          <p:spPr>
            <a:xfrm>
              <a:off x="1997198" y="3746798"/>
              <a:ext cx="547092" cy="547092"/>
            </a:xfrm>
            <a:prstGeom prst="ellipse">
              <a:avLst/>
            </a:prstGeom>
            <a:grpFill/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0C5F547-175B-6F47-BC43-BC96D804C62D}"/>
                </a:ext>
              </a:extLst>
            </p:cNvPr>
            <p:cNvSpPr/>
            <p:nvPr/>
          </p:nvSpPr>
          <p:spPr>
            <a:xfrm>
              <a:off x="2184249" y="3937042"/>
              <a:ext cx="172990" cy="1729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4154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行业研究">
            <a:extLst>
              <a:ext uri="{FF2B5EF4-FFF2-40B4-BE49-F238E27FC236}">
                <a16:creationId xmlns:a16="http://schemas.microsoft.com/office/drawing/2014/main" id="{211DABC5-07C7-AA41-8B2B-50C32A5C38A6}"/>
              </a:ext>
            </a:extLst>
          </p:cNvPr>
          <p:cNvSpPr/>
          <p:nvPr/>
        </p:nvSpPr>
        <p:spPr>
          <a:xfrm>
            <a:off x="1201043" y="261442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密码分析：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8898F62-806C-A449-A1E2-68535E406A55}"/>
              </a:ext>
            </a:extLst>
          </p:cNvPr>
          <p:cNvGrpSpPr/>
          <p:nvPr/>
        </p:nvGrpSpPr>
        <p:grpSpPr>
          <a:xfrm>
            <a:off x="491356" y="256714"/>
            <a:ext cx="547092" cy="547092"/>
            <a:chOff x="1997198" y="3746798"/>
            <a:chExt cx="547092" cy="547092"/>
          </a:xfrm>
          <a:solidFill>
            <a:srgbClr val="1F497D"/>
          </a:solidFill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12CAA703-8EFD-9B48-A373-E49446CD0B85}"/>
                </a:ext>
              </a:extLst>
            </p:cNvPr>
            <p:cNvSpPr/>
            <p:nvPr/>
          </p:nvSpPr>
          <p:spPr>
            <a:xfrm>
              <a:off x="1997198" y="3746798"/>
              <a:ext cx="547092" cy="547092"/>
            </a:xfrm>
            <a:prstGeom prst="ellipse">
              <a:avLst/>
            </a:prstGeom>
            <a:grpFill/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3D790E1-D70B-9F40-BD6F-FFCD97E133E3}"/>
                </a:ext>
              </a:extLst>
            </p:cNvPr>
            <p:cNvSpPr/>
            <p:nvPr/>
          </p:nvSpPr>
          <p:spPr>
            <a:xfrm>
              <a:off x="2184249" y="3937042"/>
              <a:ext cx="172990" cy="1729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EFADD1F9-4677-FC49-959A-0005E24E6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145" y="0"/>
            <a:ext cx="8672030" cy="685958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3226B24-707A-0549-821A-9C49322B7C3F}"/>
              </a:ext>
            </a:extLst>
          </p:cNvPr>
          <p:cNvSpPr/>
          <p:nvPr/>
        </p:nvSpPr>
        <p:spPr>
          <a:xfrm>
            <a:off x="336947" y="1341562"/>
            <a:ext cx="3186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中国剩余定理在</a:t>
            </a:r>
            <a:r>
              <a:rPr lang="en-US" altLang="zh-CN" dirty="0">
                <a:latin typeface="+mn-ea"/>
              </a:rPr>
              <a:t>RSA</a:t>
            </a:r>
            <a:r>
              <a:rPr lang="zh-CN" altLang="en-US" dirty="0">
                <a:latin typeface="+mn-ea"/>
              </a:rPr>
              <a:t>快速解密（或签名）中的应用（</a:t>
            </a:r>
            <a:r>
              <a:rPr lang="en-US" altLang="zh-CN" b="1" dirty="0">
                <a:latin typeface="+mn-ea"/>
              </a:rPr>
              <a:t>RSA-CRT</a:t>
            </a:r>
            <a:r>
              <a:rPr lang="zh-CN" altLang="en-US" dirty="0">
                <a:latin typeface="+mn-ea"/>
              </a:rPr>
              <a:t>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830806-E7CA-E146-BFEF-9934DA6D7E41}"/>
              </a:ext>
            </a:extLst>
          </p:cNvPr>
          <p:cNvSpPr/>
          <p:nvPr/>
        </p:nvSpPr>
        <p:spPr>
          <a:xfrm>
            <a:off x="336947" y="4596438"/>
            <a:ext cx="31861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+mn-ea"/>
              </a:rPr>
              <a:t>-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可以提高</a:t>
            </a:r>
            <a:r>
              <a:rPr lang="en-US" altLang="zh-CN" b="1" dirty="0">
                <a:solidFill>
                  <a:srgbClr val="333333"/>
                </a:solidFill>
                <a:latin typeface="+mn-ea"/>
              </a:rPr>
              <a:t>4</a:t>
            </a:r>
            <a:r>
              <a:rPr lang="zh-CN" altLang="en-US" b="1" dirty="0">
                <a:solidFill>
                  <a:srgbClr val="333333"/>
                </a:solidFill>
                <a:latin typeface="+mn-ea"/>
              </a:rPr>
              <a:t>倍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的速度；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>-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同时缺点是，需要</a:t>
            </a:r>
            <a:r>
              <a:rPr lang="zh-CN" altLang="en-US" b="1" dirty="0">
                <a:solidFill>
                  <a:srgbClr val="333333"/>
                </a:solidFill>
                <a:latin typeface="+mn-ea"/>
              </a:rPr>
              <a:t>存储秘密参数</a:t>
            </a:r>
            <a:r>
              <a:rPr lang="en" altLang="zh-CN" b="1" dirty="0">
                <a:solidFill>
                  <a:srgbClr val="333333"/>
                </a:solidFill>
                <a:latin typeface="+mn-ea"/>
              </a:rPr>
              <a:t>p</a:t>
            </a:r>
            <a:r>
              <a:rPr lang="zh-CN" altLang="en-US" b="1" dirty="0">
                <a:solidFill>
                  <a:srgbClr val="333333"/>
                </a:solidFill>
                <a:latin typeface="+mn-ea"/>
              </a:rPr>
              <a:t>、</a:t>
            </a:r>
            <a:r>
              <a:rPr lang="en" altLang="zh-CN" b="1" dirty="0">
                <a:solidFill>
                  <a:srgbClr val="333333"/>
                </a:solidFill>
                <a:latin typeface="+mn-ea"/>
              </a:rPr>
              <a:t>q</a:t>
            </a:r>
            <a:r>
              <a:rPr lang="zh-CN" altLang="en" dirty="0">
                <a:solidFill>
                  <a:srgbClr val="333333"/>
                </a:solidFill>
                <a:latin typeface="+mn-ea"/>
              </a:rPr>
              <a:t>，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会加⼤泄漏密钥的风险。 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2059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行业研究">
            <a:extLst>
              <a:ext uri="{FF2B5EF4-FFF2-40B4-BE49-F238E27FC236}">
                <a16:creationId xmlns:a16="http://schemas.microsoft.com/office/drawing/2014/main" id="{211DABC5-07C7-AA41-8B2B-50C32A5C38A6}"/>
              </a:ext>
            </a:extLst>
          </p:cNvPr>
          <p:cNvSpPr/>
          <p:nvPr/>
        </p:nvSpPr>
        <p:spPr>
          <a:xfrm>
            <a:off x="1201043" y="261442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密码分析：密码攻击</a:t>
            </a:r>
            <a:endParaRPr lang="zh-CN" altLang="en-US" b="1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8898F62-806C-A449-A1E2-68535E406A55}"/>
              </a:ext>
            </a:extLst>
          </p:cNvPr>
          <p:cNvGrpSpPr/>
          <p:nvPr/>
        </p:nvGrpSpPr>
        <p:grpSpPr>
          <a:xfrm>
            <a:off x="491356" y="256714"/>
            <a:ext cx="547092" cy="547092"/>
            <a:chOff x="1997198" y="3746798"/>
            <a:chExt cx="547092" cy="547092"/>
          </a:xfrm>
          <a:solidFill>
            <a:srgbClr val="1F497D"/>
          </a:solidFill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12CAA703-8EFD-9B48-A373-E49446CD0B85}"/>
                </a:ext>
              </a:extLst>
            </p:cNvPr>
            <p:cNvSpPr/>
            <p:nvPr/>
          </p:nvSpPr>
          <p:spPr>
            <a:xfrm>
              <a:off x="1997198" y="3746798"/>
              <a:ext cx="547092" cy="547092"/>
            </a:xfrm>
            <a:prstGeom prst="ellipse">
              <a:avLst/>
            </a:prstGeom>
            <a:grpFill/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3D790E1-D70B-9F40-BD6F-FFCD97E133E3}"/>
                </a:ext>
              </a:extLst>
            </p:cNvPr>
            <p:cNvSpPr/>
            <p:nvPr/>
          </p:nvSpPr>
          <p:spPr>
            <a:xfrm>
              <a:off x="2184249" y="3937042"/>
              <a:ext cx="172990" cy="1729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99A6ACFF-4C96-2E4D-910F-601E1EEE49E0}"/>
              </a:ext>
            </a:extLst>
          </p:cNvPr>
          <p:cNvSpPr/>
          <p:nvPr/>
        </p:nvSpPr>
        <p:spPr>
          <a:xfrm>
            <a:off x="1201043" y="1485578"/>
            <a:ext cx="2040943" cy="39130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Open Sans"/>
              </a:rPr>
              <a:t>穷举攻击</a:t>
            </a:r>
            <a:endParaRPr lang="en-US" altLang="zh-CN" b="1" i="0" u="none" strike="noStrike" dirty="0">
              <a:solidFill>
                <a:srgbClr val="333333"/>
              </a:solidFill>
              <a:effectLst/>
              <a:latin typeface="Open Sans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Open Sans"/>
              </a:rPr>
              <a:t>数学分析攻击</a:t>
            </a:r>
            <a:endParaRPr lang="en-US" altLang="zh-CN" b="1" dirty="0">
              <a:solidFill>
                <a:srgbClr val="333333"/>
              </a:solidFill>
              <a:latin typeface="Open Sans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Open Sans"/>
              </a:rPr>
              <a:t>统计分析攻击</a:t>
            </a:r>
            <a:endParaRPr lang="en-US" altLang="zh-CN" b="1" dirty="0">
              <a:solidFill>
                <a:srgbClr val="333333"/>
              </a:solidFill>
              <a:latin typeface="Open Sans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Open Sans"/>
              </a:rPr>
              <a:t>选择密文攻击</a:t>
            </a:r>
            <a:endParaRPr lang="en-US" altLang="zh-CN" b="1" dirty="0">
              <a:solidFill>
                <a:srgbClr val="333333"/>
              </a:solidFill>
              <a:latin typeface="Open Sans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Open Sans"/>
              </a:rPr>
              <a:t>选择明文攻击</a:t>
            </a:r>
            <a:endParaRPr lang="en-US" altLang="zh-CN" b="1" dirty="0">
              <a:solidFill>
                <a:srgbClr val="333333"/>
              </a:solidFill>
              <a:latin typeface="Open Sans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Open Sans"/>
              </a:rPr>
              <a:t>旁路攻击</a:t>
            </a:r>
            <a:endParaRPr lang="en-US" altLang="zh-CN" b="1" dirty="0">
              <a:solidFill>
                <a:srgbClr val="333333"/>
              </a:solidFill>
              <a:latin typeface="Open Sans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333333"/>
                </a:solidFill>
                <a:latin typeface="Open Sans"/>
              </a:rPr>
              <a:t>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8BD371-D171-D646-AF81-CA4D5AE93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99" y="1854607"/>
            <a:ext cx="81915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99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3A5378-79F8-0F4F-AA83-53AD95144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36" y="879252"/>
            <a:ext cx="10299561" cy="5502870"/>
          </a:xfrm>
          <a:prstGeom prst="rect">
            <a:avLst/>
          </a:prstGeom>
        </p:spPr>
      </p:pic>
      <p:sp>
        <p:nvSpPr>
          <p:cNvPr id="5" name="行业研究">
            <a:extLst>
              <a:ext uri="{FF2B5EF4-FFF2-40B4-BE49-F238E27FC236}">
                <a16:creationId xmlns:a16="http://schemas.microsoft.com/office/drawing/2014/main" id="{D9CC4132-0CDC-EB4C-93D6-073B49A1AB49}"/>
              </a:ext>
            </a:extLst>
          </p:cNvPr>
          <p:cNvSpPr/>
          <p:nvPr/>
        </p:nvSpPr>
        <p:spPr>
          <a:xfrm>
            <a:off x="1201043" y="261442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密码分析：选择密文攻击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FEFADCF-20DC-BE45-9310-C14EBE80417B}"/>
              </a:ext>
            </a:extLst>
          </p:cNvPr>
          <p:cNvGrpSpPr/>
          <p:nvPr/>
        </p:nvGrpSpPr>
        <p:grpSpPr>
          <a:xfrm>
            <a:off x="491356" y="256714"/>
            <a:ext cx="547092" cy="547092"/>
            <a:chOff x="1997198" y="3746798"/>
            <a:chExt cx="547092" cy="547092"/>
          </a:xfrm>
          <a:solidFill>
            <a:srgbClr val="1F497D"/>
          </a:solidFill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62360BB-D764-4C4E-9347-6616E65104E4}"/>
                </a:ext>
              </a:extLst>
            </p:cNvPr>
            <p:cNvSpPr/>
            <p:nvPr/>
          </p:nvSpPr>
          <p:spPr>
            <a:xfrm>
              <a:off x="1997198" y="3746798"/>
              <a:ext cx="547092" cy="547092"/>
            </a:xfrm>
            <a:prstGeom prst="ellipse">
              <a:avLst/>
            </a:prstGeom>
            <a:grpFill/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FAC4549-9750-AC42-B247-1134E030F616}"/>
                </a:ext>
              </a:extLst>
            </p:cNvPr>
            <p:cNvSpPr/>
            <p:nvPr/>
          </p:nvSpPr>
          <p:spPr>
            <a:xfrm>
              <a:off x="2184249" y="3937042"/>
              <a:ext cx="172990" cy="1729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3190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行业研究">
            <a:extLst>
              <a:ext uri="{FF2B5EF4-FFF2-40B4-BE49-F238E27FC236}">
                <a16:creationId xmlns:a16="http://schemas.microsoft.com/office/drawing/2014/main" id="{371BA32B-1B59-AA42-A72B-08F7BBA45AA1}"/>
              </a:ext>
            </a:extLst>
          </p:cNvPr>
          <p:cNvSpPr/>
          <p:nvPr/>
        </p:nvSpPr>
        <p:spPr>
          <a:xfrm>
            <a:off x="1201043" y="261442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密码分析：选择密文攻击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0DDCF21-074C-E34D-ACB7-BD55635AB9C7}"/>
              </a:ext>
            </a:extLst>
          </p:cNvPr>
          <p:cNvGrpSpPr/>
          <p:nvPr/>
        </p:nvGrpSpPr>
        <p:grpSpPr>
          <a:xfrm>
            <a:off x="491356" y="256714"/>
            <a:ext cx="547092" cy="547092"/>
            <a:chOff x="1997198" y="3746798"/>
            <a:chExt cx="547092" cy="547092"/>
          </a:xfrm>
          <a:solidFill>
            <a:srgbClr val="1F497D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57585EC-B546-AA46-B20B-1C39FF704DC2}"/>
                </a:ext>
              </a:extLst>
            </p:cNvPr>
            <p:cNvSpPr/>
            <p:nvPr/>
          </p:nvSpPr>
          <p:spPr>
            <a:xfrm>
              <a:off x="1997198" y="3746798"/>
              <a:ext cx="547092" cy="547092"/>
            </a:xfrm>
            <a:prstGeom prst="ellipse">
              <a:avLst/>
            </a:prstGeom>
            <a:grpFill/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5D8AD79-2296-D547-A277-61ED813D1857}"/>
                </a:ext>
              </a:extLst>
            </p:cNvPr>
            <p:cNvSpPr/>
            <p:nvPr/>
          </p:nvSpPr>
          <p:spPr>
            <a:xfrm>
              <a:off x="2184249" y="3937042"/>
              <a:ext cx="172990" cy="1729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4542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行业研究">
            <a:extLst>
              <a:ext uri="{FF2B5EF4-FFF2-40B4-BE49-F238E27FC236}">
                <a16:creationId xmlns:a16="http://schemas.microsoft.com/office/drawing/2014/main" id="{D9CC4132-0CDC-EB4C-93D6-073B49A1AB49}"/>
              </a:ext>
            </a:extLst>
          </p:cNvPr>
          <p:cNvSpPr/>
          <p:nvPr/>
        </p:nvSpPr>
        <p:spPr>
          <a:xfrm>
            <a:off x="1201043" y="261442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密码分析：计时攻击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FEFADCF-20DC-BE45-9310-C14EBE80417B}"/>
              </a:ext>
            </a:extLst>
          </p:cNvPr>
          <p:cNvGrpSpPr/>
          <p:nvPr/>
        </p:nvGrpSpPr>
        <p:grpSpPr>
          <a:xfrm>
            <a:off x="491356" y="256714"/>
            <a:ext cx="547092" cy="547092"/>
            <a:chOff x="1997198" y="3746798"/>
            <a:chExt cx="547092" cy="547092"/>
          </a:xfrm>
          <a:solidFill>
            <a:srgbClr val="1F497D"/>
          </a:solidFill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62360BB-D764-4C4E-9347-6616E65104E4}"/>
                </a:ext>
              </a:extLst>
            </p:cNvPr>
            <p:cNvSpPr/>
            <p:nvPr/>
          </p:nvSpPr>
          <p:spPr>
            <a:xfrm>
              <a:off x="1997198" y="3746798"/>
              <a:ext cx="547092" cy="547092"/>
            </a:xfrm>
            <a:prstGeom prst="ellipse">
              <a:avLst/>
            </a:prstGeom>
            <a:grpFill/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FAC4549-9750-AC42-B247-1134E030F616}"/>
                </a:ext>
              </a:extLst>
            </p:cNvPr>
            <p:cNvSpPr/>
            <p:nvPr/>
          </p:nvSpPr>
          <p:spPr>
            <a:xfrm>
              <a:off x="2184249" y="3937042"/>
              <a:ext cx="172990" cy="1729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4D2BAF2-17B8-DE4E-B0E0-F3A63F6B4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219" y="2663974"/>
            <a:ext cx="6357444" cy="335810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BD4993D-AF66-E44A-932A-4CFB1CD7D2EC}"/>
              </a:ext>
            </a:extLst>
          </p:cNvPr>
          <p:cNvSpPr/>
          <p:nvPr/>
        </p:nvSpPr>
        <p:spPr>
          <a:xfrm>
            <a:off x="1201043" y="1160059"/>
            <a:ext cx="9649072" cy="1137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342C2"/>
                </a:solidFill>
                <a:latin typeface="Open Sans"/>
              </a:rPr>
              <a:t>计时攻击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：利用密码设备工作运行时的</a:t>
            </a:r>
            <a:r>
              <a:rPr lang="zh-CN" altLang="en-US" b="1" dirty="0">
                <a:solidFill>
                  <a:srgbClr val="333333"/>
                </a:solidFill>
                <a:latin typeface="Open Sans"/>
              </a:rPr>
              <a:t>时间特征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推导出私钥的攻击方法。</a:t>
            </a:r>
            <a:r>
              <a:rPr lang="zh-CN" altLang="en-US" dirty="0"/>
              <a:t> 攻击者通过记录计算机解密或者签名时所用的时间信息确定私钥。</a:t>
            </a:r>
          </a:p>
        </p:txBody>
      </p:sp>
    </p:spTree>
    <p:extLst>
      <p:ext uri="{BB962C8B-B14F-4D97-AF65-F5344CB8AC3E}">
        <p14:creationId xmlns:p14="http://schemas.microsoft.com/office/powerpoint/2010/main" val="1207879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680388">
            <a:extLst>
              <a:ext uri="{FF2B5EF4-FFF2-40B4-BE49-F238E27FC236}">
                <a16:creationId xmlns:a16="http://schemas.microsoft.com/office/drawing/2014/main" id="{A8A10EF3-8700-2441-A073-604BBC2E3F0B}"/>
              </a:ext>
            </a:extLst>
          </p:cNvPr>
          <p:cNvSpPr txBox="1">
            <a:spLocks noChangeArrowheads="1"/>
          </p:cNvSpPr>
          <p:nvPr/>
        </p:nvSpPr>
        <p:spPr>
          <a:xfrm>
            <a:off x="933449" y="1610866"/>
            <a:ext cx="10348713" cy="3979168"/>
          </a:xfrm>
          <a:prstGeom prst="rect">
            <a:avLst/>
          </a:prstGeom>
        </p:spPr>
        <p:txBody>
          <a:bodyPr/>
          <a:lstStyle>
            <a:lvl1pPr marL="457291" indent="-45729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第一阶段：</a:t>
            </a:r>
            <a:r>
              <a:rPr lang="zh-CN" altLang="en-US" sz="2800" dirty="0">
                <a:solidFill>
                  <a:srgbClr val="3342C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古典密码学</a:t>
            </a:r>
            <a:r>
              <a:rPr lang="zh-CN" altLang="en-US" sz="2800" dirty="0">
                <a:solidFill>
                  <a:srgbClr val="3342C2"/>
                </a:solidFill>
                <a:ea typeface="宋体" panose="02010600030101010101" pitchFamily="2" charset="-122"/>
              </a:rPr>
              <a:t> </a:t>
            </a:r>
          </a:p>
          <a:p>
            <a:pPr lvl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1949年之前，密码学是一门艺术</a:t>
            </a:r>
          </a:p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第二阶段：</a:t>
            </a:r>
            <a:r>
              <a:rPr lang="zh-CN" altLang="en-US" sz="2800" dirty="0">
                <a:solidFill>
                  <a:srgbClr val="3342C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近代密码学</a:t>
            </a:r>
            <a:r>
              <a:rPr lang="zh-CN" altLang="en-US" sz="2800" dirty="0">
                <a:solidFill>
                  <a:srgbClr val="3342C2"/>
                </a:solidFill>
                <a:ea typeface="宋体" panose="02010600030101010101" pitchFamily="2" charset="-122"/>
              </a:rPr>
              <a:t> </a:t>
            </a:r>
          </a:p>
          <a:p>
            <a:pPr lvl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1949～1975年：密码学成为一门科学</a:t>
            </a:r>
          </a:p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第三阶段：</a:t>
            </a:r>
            <a:r>
              <a:rPr lang="zh-CN" altLang="en-US" sz="2800" dirty="0">
                <a:solidFill>
                  <a:srgbClr val="3342C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现代密码学</a:t>
            </a:r>
            <a:r>
              <a:rPr lang="zh-CN" altLang="en-US" sz="2800" dirty="0">
                <a:solidFill>
                  <a:srgbClr val="3342C2"/>
                </a:solidFill>
                <a:ea typeface="宋体" panose="02010600030101010101" pitchFamily="2" charset="-122"/>
              </a:rPr>
              <a:t> </a:t>
            </a:r>
          </a:p>
          <a:p>
            <a:pPr lvl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1976年至今：密码学的新方向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—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公钥密码学，</a:t>
            </a:r>
            <a:r>
              <a:rPr lang="zh-CN" altLang="en-US" sz="2800" dirty="0">
                <a:ea typeface="宋体" panose="02010600030101010101" pitchFamily="2" charset="-122"/>
              </a:rPr>
              <a:t>密码学上的一场革命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marL="609722" lvl="1" indent="0"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……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5DB678C-50B6-DE48-983B-1207F7A04F95}"/>
              </a:ext>
            </a:extLst>
          </p:cNvPr>
          <p:cNvGrpSpPr/>
          <p:nvPr/>
        </p:nvGrpSpPr>
        <p:grpSpPr>
          <a:xfrm>
            <a:off x="480963" y="261442"/>
            <a:ext cx="547092" cy="547092"/>
            <a:chOff x="1997198" y="1485578"/>
            <a:chExt cx="547092" cy="54709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8702492B-BC89-9F4D-A0A0-AF3B903E7356}"/>
                </a:ext>
              </a:extLst>
            </p:cNvPr>
            <p:cNvSpPr/>
            <p:nvPr/>
          </p:nvSpPr>
          <p:spPr>
            <a:xfrm>
              <a:off x="1997198" y="1485578"/>
              <a:ext cx="547092" cy="547092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  <a:effectLst>
              <a:glow rad="63500">
                <a:schemeClr val="accent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noFill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三角形 5">
              <a:extLst>
                <a:ext uri="{FF2B5EF4-FFF2-40B4-BE49-F238E27FC236}">
                  <a16:creationId xmlns:a16="http://schemas.microsoft.com/office/drawing/2014/main" id="{E42A6357-AED3-1945-BF91-81B958FA5E61}"/>
                </a:ext>
              </a:extLst>
            </p:cNvPr>
            <p:cNvSpPr/>
            <p:nvPr/>
          </p:nvSpPr>
          <p:spPr>
            <a:xfrm>
              <a:off x="2169380" y="1646863"/>
              <a:ext cx="202730" cy="174766"/>
            </a:xfrm>
            <a:prstGeom prst="triangl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行业研究">
            <a:extLst>
              <a:ext uri="{FF2B5EF4-FFF2-40B4-BE49-F238E27FC236}">
                <a16:creationId xmlns:a16="http://schemas.microsoft.com/office/drawing/2014/main" id="{51081980-3F20-3347-B37E-A429346D54C4}"/>
              </a:ext>
            </a:extLst>
          </p:cNvPr>
          <p:cNvSpPr/>
          <p:nvPr/>
        </p:nvSpPr>
        <p:spPr>
          <a:xfrm>
            <a:off x="1200237" y="240110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密码学简介：发展历程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59039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行业研究">
            <a:extLst>
              <a:ext uri="{FF2B5EF4-FFF2-40B4-BE49-F238E27FC236}">
                <a16:creationId xmlns:a16="http://schemas.microsoft.com/office/drawing/2014/main" id="{D9CC4132-0CDC-EB4C-93D6-073B49A1AB49}"/>
              </a:ext>
            </a:extLst>
          </p:cNvPr>
          <p:cNvSpPr/>
          <p:nvPr/>
        </p:nvSpPr>
        <p:spPr>
          <a:xfrm>
            <a:off x="1201043" y="261442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密码分析：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Padding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填充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FEFADCF-20DC-BE45-9310-C14EBE80417B}"/>
              </a:ext>
            </a:extLst>
          </p:cNvPr>
          <p:cNvGrpSpPr/>
          <p:nvPr/>
        </p:nvGrpSpPr>
        <p:grpSpPr>
          <a:xfrm>
            <a:off x="491356" y="256714"/>
            <a:ext cx="547092" cy="547092"/>
            <a:chOff x="1997198" y="3746798"/>
            <a:chExt cx="547092" cy="547092"/>
          </a:xfrm>
          <a:solidFill>
            <a:srgbClr val="1F497D"/>
          </a:solidFill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62360BB-D764-4C4E-9347-6616E65104E4}"/>
                </a:ext>
              </a:extLst>
            </p:cNvPr>
            <p:cNvSpPr/>
            <p:nvPr/>
          </p:nvSpPr>
          <p:spPr>
            <a:xfrm>
              <a:off x="1997198" y="3746798"/>
              <a:ext cx="547092" cy="547092"/>
            </a:xfrm>
            <a:prstGeom prst="ellipse">
              <a:avLst/>
            </a:prstGeom>
            <a:grpFill/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FAC4549-9750-AC42-B247-1134E030F616}"/>
                </a:ext>
              </a:extLst>
            </p:cNvPr>
            <p:cNvSpPr/>
            <p:nvPr/>
          </p:nvSpPr>
          <p:spPr>
            <a:xfrm>
              <a:off x="2184249" y="3937042"/>
              <a:ext cx="172990" cy="1729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EA47DF1-C49B-4C4B-A7F9-DD7E2E6398B8}"/>
              </a:ext>
            </a:extLst>
          </p:cNvPr>
          <p:cNvSpPr/>
          <p:nvPr/>
        </p:nvSpPr>
        <p:spPr>
          <a:xfrm>
            <a:off x="1201043" y="1053530"/>
            <a:ext cx="10369152" cy="168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37373"/>
                </a:solidFill>
                <a:latin typeface="Helvetica Neue" panose="02000503000000020004" pitchFamily="2" charset="0"/>
              </a:rPr>
              <a:t>实践中的</a:t>
            </a:r>
            <a:r>
              <a:rPr lang="en" altLang="zh-CN" dirty="0">
                <a:solidFill>
                  <a:srgbClr val="737373"/>
                </a:solidFill>
                <a:latin typeface="Helvetica Neue" panose="02000503000000020004" pitchFamily="2" charset="0"/>
              </a:rPr>
              <a:t>RSA</a:t>
            </a:r>
            <a:r>
              <a:rPr lang="zh-CN" altLang="en-US" dirty="0">
                <a:solidFill>
                  <a:srgbClr val="737373"/>
                </a:solidFill>
                <a:latin typeface="Helvetica Neue" panose="02000503000000020004" pitchFamily="2" charset="0"/>
              </a:rPr>
              <a:t>都会填充随机数据，然后再进行加解密，可以使密文多样化。这种规定如何填充的方法称为</a:t>
            </a:r>
            <a:r>
              <a:rPr lang="en" altLang="zh-CN" dirty="0">
                <a:solidFill>
                  <a:srgbClr val="737373"/>
                </a:solidFill>
                <a:latin typeface="Helvetica Neue" panose="02000503000000020004" pitchFamily="2" charset="0"/>
              </a:rPr>
              <a:t>scheme</a:t>
            </a:r>
            <a:r>
              <a:rPr lang="zh-CN" altLang="en" dirty="0">
                <a:solidFill>
                  <a:srgbClr val="737373"/>
                </a:solidFill>
                <a:latin typeface="Helvetica Neue" panose="02000503000000020004" pitchFamily="2" charset="0"/>
              </a:rPr>
              <a:t>。</a:t>
            </a:r>
            <a:r>
              <a:rPr lang="zh-CN" altLang="en-US" b="0" i="0" dirty="0">
                <a:solidFill>
                  <a:srgbClr val="737373"/>
                </a:solidFill>
                <a:effectLst/>
                <a:latin typeface="Helvetica Neue" panose="02000503000000020004" pitchFamily="2" charset="0"/>
              </a:rPr>
              <a:t>有</a:t>
            </a:r>
            <a:r>
              <a:rPr lang="en-US" altLang="zh-CN" b="0" i="0" dirty="0">
                <a:solidFill>
                  <a:srgbClr val="737373"/>
                </a:solidFill>
                <a:effectLst/>
                <a:latin typeface="Helvetica Neue" panose="02000503000000020004" pitchFamily="2" charset="0"/>
              </a:rPr>
              <a:t>ES (Encryption</a:t>
            </a:r>
            <a:r>
              <a:rPr lang="zh-CN" altLang="en-US" b="0" i="0" dirty="0">
                <a:solidFill>
                  <a:srgbClr val="73737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0" i="0" dirty="0">
                <a:solidFill>
                  <a:srgbClr val="737373"/>
                </a:solidFill>
                <a:effectLst/>
                <a:latin typeface="Helvetica Neue" panose="02000503000000020004" pitchFamily="2" charset="0"/>
              </a:rPr>
              <a:t>Scheme)</a:t>
            </a:r>
            <a:r>
              <a:rPr lang="zh-CN" altLang="en-US" b="0" i="0" dirty="0">
                <a:solidFill>
                  <a:srgbClr val="737373"/>
                </a:solidFill>
                <a:effectLst/>
                <a:latin typeface="Helvetica Neue" panose="02000503000000020004" pitchFamily="2" charset="0"/>
              </a:rPr>
              <a:t>和</a:t>
            </a:r>
            <a:r>
              <a:rPr lang="en-US" altLang="zh-CN" b="0" i="0" dirty="0">
                <a:solidFill>
                  <a:srgbClr val="737373"/>
                </a:solidFill>
                <a:effectLst/>
                <a:latin typeface="Helvetica Neue" panose="02000503000000020004" pitchFamily="2" charset="0"/>
              </a:rPr>
              <a:t>SS (Signature</a:t>
            </a:r>
            <a:r>
              <a:rPr lang="zh-CN" altLang="en-US" b="0" i="0" dirty="0">
                <a:solidFill>
                  <a:srgbClr val="73737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0" i="0" dirty="0">
                <a:solidFill>
                  <a:srgbClr val="737373"/>
                </a:solidFill>
                <a:effectLst/>
                <a:latin typeface="Helvetica Neue" panose="02000503000000020004" pitchFamily="2" charset="0"/>
              </a:rPr>
              <a:t>Scheme)</a:t>
            </a:r>
            <a:r>
              <a:rPr lang="zh-CN" altLang="en-US" b="0" i="0" dirty="0">
                <a:solidFill>
                  <a:srgbClr val="737373"/>
                </a:solidFill>
                <a:effectLst/>
                <a:latin typeface="Helvetica Neue" panose="02000503000000020004" pitchFamily="2" charset="0"/>
              </a:rPr>
              <a:t>。</a:t>
            </a:r>
            <a:endParaRPr lang="zh-CN" altLang="en" b="0" i="0" dirty="0">
              <a:solidFill>
                <a:srgbClr val="737373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8A4EA7-3CD9-3447-9B7C-57E9A47CE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203" y="2893814"/>
            <a:ext cx="7797800" cy="2336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19602D-C3CC-9D46-9E90-537D97EA4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203" y="5230614"/>
            <a:ext cx="78486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91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行业研究">
            <a:extLst>
              <a:ext uri="{FF2B5EF4-FFF2-40B4-BE49-F238E27FC236}">
                <a16:creationId xmlns:a16="http://schemas.microsoft.com/office/drawing/2014/main" id="{D9CC4132-0CDC-EB4C-93D6-073B49A1AB49}"/>
              </a:ext>
            </a:extLst>
          </p:cNvPr>
          <p:cNvSpPr/>
          <p:nvPr/>
        </p:nvSpPr>
        <p:spPr>
          <a:xfrm>
            <a:off x="1201043" y="261442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密码分析：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Padding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FEFADCF-20DC-BE45-9310-C14EBE80417B}"/>
              </a:ext>
            </a:extLst>
          </p:cNvPr>
          <p:cNvGrpSpPr/>
          <p:nvPr/>
        </p:nvGrpSpPr>
        <p:grpSpPr>
          <a:xfrm>
            <a:off x="491356" y="256714"/>
            <a:ext cx="547092" cy="547092"/>
            <a:chOff x="1997198" y="3746798"/>
            <a:chExt cx="547092" cy="547092"/>
          </a:xfrm>
          <a:solidFill>
            <a:srgbClr val="1F497D"/>
          </a:solidFill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62360BB-D764-4C4E-9347-6616E65104E4}"/>
                </a:ext>
              </a:extLst>
            </p:cNvPr>
            <p:cNvSpPr/>
            <p:nvPr/>
          </p:nvSpPr>
          <p:spPr>
            <a:xfrm>
              <a:off x="1997198" y="3746798"/>
              <a:ext cx="547092" cy="547092"/>
            </a:xfrm>
            <a:prstGeom prst="ellipse">
              <a:avLst/>
            </a:prstGeom>
            <a:grpFill/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FAC4549-9750-AC42-B247-1134E030F616}"/>
                </a:ext>
              </a:extLst>
            </p:cNvPr>
            <p:cNvSpPr/>
            <p:nvPr/>
          </p:nvSpPr>
          <p:spPr>
            <a:xfrm>
              <a:off x="2184249" y="3937042"/>
              <a:ext cx="172990" cy="1729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F4606CF9-3C35-F14F-A9F1-F5C4E928F413}"/>
              </a:ext>
            </a:extLst>
          </p:cNvPr>
          <p:cNvSpPr/>
          <p:nvPr/>
        </p:nvSpPr>
        <p:spPr>
          <a:xfrm>
            <a:off x="1633091" y="1773610"/>
            <a:ext cx="9807493" cy="2251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/>
              <a:t>RSA_PKCS1_PADDING</a:t>
            </a:r>
            <a:r>
              <a:rPr lang="zh-CN" altLang="en" dirty="0"/>
              <a:t>（</a:t>
            </a:r>
            <a:r>
              <a:rPr lang="zh-CN" altLang="en-US" dirty="0"/>
              <a:t>普通填充）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" altLang="zh-CN" dirty="0"/>
              <a:t>EM</a:t>
            </a:r>
            <a:r>
              <a:rPr lang="zh-CN" altLang="en-US" dirty="0"/>
              <a:t>由明文消息</a:t>
            </a:r>
            <a:r>
              <a:rPr lang="en" altLang="zh-CN" dirty="0"/>
              <a:t>M</a:t>
            </a:r>
            <a:r>
              <a:rPr lang="zh-CN" altLang="en" dirty="0"/>
              <a:t>、</a:t>
            </a:r>
            <a:r>
              <a:rPr lang="en" altLang="zh-CN" dirty="0"/>
              <a:t>PS</a:t>
            </a:r>
            <a:r>
              <a:rPr lang="zh-CN" altLang="en" dirty="0"/>
              <a:t>、</a:t>
            </a:r>
            <a:r>
              <a:rPr lang="zh-CN" altLang="en-US" dirty="0"/>
              <a:t>以及三个单字节数组成，</a:t>
            </a:r>
            <a:r>
              <a:rPr lang="en" altLang="zh-CN" dirty="0"/>
              <a:t>EM</a:t>
            </a:r>
            <a:r>
              <a:rPr lang="zh-CN" altLang="en-US" dirty="0"/>
              <a:t>的长度是</a:t>
            </a:r>
            <a:r>
              <a:rPr lang="en" altLang="zh-CN" dirty="0"/>
              <a:t>n</a:t>
            </a:r>
            <a:r>
              <a:rPr lang="zh-CN" altLang="en" dirty="0"/>
              <a:t>的</a:t>
            </a:r>
            <a:r>
              <a:rPr lang="zh-CN" altLang="en-US" dirty="0"/>
              <a:t>长度</a:t>
            </a:r>
            <a:r>
              <a:rPr lang="zh-CN" altLang="en" dirty="0"/>
              <a:t>。 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en" altLang="zh-CN" dirty="0"/>
              <a:t>EM = 0x00 || 0x02 || </a:t>
            </a:r>
            <a:r>
              <a:rPr lang="en" altLang="zh-CN" dirty="0">
                <a:solidFill>
                  <a:srgbClr val="3342C2"/>
                </a:solidFill>
              </a:rPr>
              <a:t>PS</a:t>
            </a:r>
            <a:r>
              <a:rPr lang="en" altLang="zh-CN" dirty="0"/>
              <a:t> || 0x00 || M.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409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8A10659-C952-EB4A-922E-456A7E4E6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943" y="1124322"/>
            <a:ext cx="8242300" cy="5257800"/>
          </a:xfrm>
          <a:prstGeom prst="rect">
            <a:avLst/>
          </a:prstGeom>
        </p:spPr>
      </p:pic>
      <p:sp>
        <p:nvSpPr>
          <p:cNvPr id="3" name="行业研究">
            <a:extLst>
              <a:ext uri="{FF2B5EF4-FFF2-40B4-BE49-F238E27FC236}">
                <a16:creationId xmlns:a16="http://schemas.microsoft.com/office/drawing/2014/main" id="{42091EF0-C4DF-6946-89BF-F7D8280888CF}"/>
              </a:ext>
            </a:extLst>
          </p:cNvPr>
          <p:cNvSpPr/>
          <p:nvPr/>
        </p:nvSpPr>
        <p:spPr>
          <a:xfrm>
            <a:off x="1201043" y="261442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密码分析：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Padding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60B9A75-D1E3-AF4B-838B-DE86B5131B7F}"/>
              </a:ext>
            </a:extLst>
          </p:cNvPr>
          <p:cNvGrpSpPr/>
          <p:nvPr/>
        </p:nvGrpSpPr>
        <p:grpSpPr>
          <a:xfrm>
            <a:off x="491356" y="256714"/>
            <a:ext cx="547092" cy="547092"/>
            <a:chOff x="1997198" y="3746798"/>
            <a:chExt cx="547092" cy="547092"/>
          </a:xfrm>
          <a:solidFill>
            <a:srgbClr val="1F497D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2755270-4A3B-2942-917D-64344652AA0B}"/>
                </a:ext>
              </a:extLst>
            </p:cNvPr>
            <p:cNvSpPr/>
            <p:nvPr/>
          </p:nvSpPr>
          <p:spPr>
            <a:xfrm>
              <a:off x="1997198" y="3746798"/>
              <a:ext cx="547092" cy="547092"/>
            </a:xfrm>
            <a:prstGeom prst="ellipse">
              <a:avLst/>
            </a:prstGeom>
            <a:grpFill/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A6547C8-9B65-D34C-98D4-73E0F7F5926A}"/>
                </a:ext>
              </a:extLst>
            </p:cNvPr>
            <p:cNvSpPr/>
            <p:nvPr/>
          </p:nvSpPr>
          <p:spPr>
            <a:xfrm>
              <a:off x="2184249" y="3937042"/>
              <a:ext cx="172990" cy="1729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F9320895-063B-DA4D-8703-A2CF7F8F2FD2}"/>
              </a:ext>
            </a:extLst>
          </p:cNvPr>
          <p:cNvSpPr/>
          <p:nvPr/>
        </p:nvSpPr>
        <p:spPr>
          <a:xfrm>
            <a:off x="264939" y="1450658"/>
            <a:ext cx="6289607" cy="1691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>
                <a:solidFill>
                  <a:srgbClr val="333333"/>
                </a:solidFill>
                <a:latin typeface="Open Sans"/>
              </a:rPr>
              <a:t>RSA_</a:t>
            </a:r>
            <a:r>
              <a:rPr lang="en" altLang="zh-CN" dirty="0">
                <a:solidFill>
                  <a:srgbClr val="3342C2"/>
                </a:solidFill>
                <a:latin typeface="Open Sans"/>
              </a:rPr>
              <a:t>OAEP</a:t>
            </a:r>
            <a:r>
              <a:rPr lang="en" altLang="zh-CN" dirty="0">
                <a:solidFill>
                  <a:srgbClr val="333333"/>
                </a:solidFill>
                <a:latin typeface="Open Sans"/>
              </a:rPr>
              <a:t>_PADDING</a:t>
            </a:r>
          </a:p>
          <a:p>
            <a:pPr>
              <a:lnSpc>
                <a:spcPct val="150000"/>
              </a:lnSpc>
            </a:pPr>
            <a:r>
              <a:rPr lang="en" altLang="zh-CN" dirty="0"/>
              <a:t>OAEP</a:t>
            </a:r>
            <a:r>
              <a:rPr lang="zh-CN" altLang="en" dirty="0"/>
              <a:t>：</a:t>
            </a:r>
            <a:r>
              <a:rPr lang="en" altLang="zh-CN" dirty="0"/>
              <a:t>Optimal Asymmetric Encryption Padding 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342C2"/>
                </a:solidFill>
              </a:rPr>
              <a:t>最优非对称填充</a:t>
            </a:r>
          </a:p>
        </p:txBody>
      </p:sp>
    </p:spTree>
    <p:extLst>
      <p:ext uri="{BB962C8B-B14F-4D97-AF65-F5344CB8AC3E}">
        <p14:creationId xmlns:p14="http://schemas.microsoft.com/office/powerpoint/2010/main" val="818565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4CA116-4D28-3D46-8973-E912D51E4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101" y="0"/>
            <a:ext cx="7410322" cy="6858000"/>
          </a:xfrm>
          <a:prstGeom prst="rect">
            <a:avLst/>
          </a:prstGeom>
        </p:spPr>
      </p:pic>
      <p:sp>
        <p:nvSpPr>
          <p:cNvPr id="3" name="行业研究">
            <a:extLst>
              <a:ext uri="{FF2B5EF4-FFF2-40B4-BE49-F238E27FC236}">
                <a16:creationId xmlns:a16="http://schemas.microsoft.com/office/drawing/2014/main" id="{7E8F4D20-C52C-5340-B389-29A0A59C0308}"/>
              </a:ext>
            </a:extLst>
          </p:cNvPr>
          <p:cNvSpPr/>
          <p:nvPr/>
        </p:nvSpPr>
        <p:spPr>
          <a:xfrm>
            <a:off x="1201043" y="261442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密码分析：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Padding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E32D97A-5C5F-FA43-A0D4-94C1D23ACA31}"/>
              </a:ext>
            </a:extLst>
          </p:cNvPr>
          <p:cNvGrpSpPr/>
          <p:nvPr/>
        </p:nvGrpSpPr>
        <p:grpSpPr>
          <a:xfrm>
            <a:off x="491356" y="256714"/>
            <a:ext cx="547092" cy="547092"/>
            <a:chOff x="1997198" y="3746798"/>
            <a:chExt cx="547092" cy="547092"/>
          </a:xfrm>
          <a:solidFill>
            <a:srgbClr val="1F497D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A7716AD9-24B5-2C4E-BF18-B54C130085AC}"/>
                </a:ext>
              </a:extLst>
            </p:cNvPr>
            <p:cNvSpPr/>
            <p:nvPr/>
          </p:nvSpPr>
          <p:spPr>
            <a:xfrm>
              <a:off x="1997198" y="3746798"/>
              <a:ext cx="547092" cy="547092"/>
            </a:xfrm>
            <a:prstGeom prst="ellipse">
              <a:avLst/>
            </a:prstGeom>
            <a:grpFill/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A54FB99-4239-E846-AD78-D6E3E64A455B}"/>
                </a:ext>
              </a:extLst>
            </p:cNvPr>
            <p:cNvSpPr/>
            <p:nvPr/>
          </p:nvSpPr>
          <p:spPr>
            <a:xfrm>
              <a:off x="2184249" y="3937042"/>
              <a:ext cx="172990" cy="1729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4006A50B-C945-8649-81DC-C3D69FC6F149}"/>
              </a:ext>
            </a:extLst>
          </p:cNvPr>
          <p:cNvSpPr/>
          <p:nvPr/>
        </p:nvSpPr>
        <p:spPr>
          <a:xfrm>
            <a:off x="408955" y="1341562"/>
            <a:ext cx="6912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333333"/>
                </a:solidFill>
                <a:latin typeface="Open Sans"/>
              </a:rPr>
              <a:t>RSA</a:t>
            </a:r>
            <a:r>
              <a:rPr lang="en-US" altLang="zh-CN" dirty="0">
                <a:solidFill>
                  <a:srgbClr val="333333"/>
                </a:solidFill>
                <a:latin typeface="Open Sans"/>
              </a:rPr>
              <a:t>_</a:t>
            </a:r>
            <a:r>
              <a:rPr lang="en" altLang="zh-CN" dirty="0">
                <a:solidFill>
                  <a:srgbClr val="3342C2"/>
                </a:solidFill>
                <a:latin typeface="Open Sans"/>
              </a:rPr>
              <a:t>PSS</a:t>
            </a:r>
            <a:r>
              <a:rPr lang="en" altLang="zh-CN" dirty="0">
                <a:solidFill>
                  <a:srgbClr val="333333"/>
                </a:solidFill>
                <a:latin typeface="Open Sans"/>
              </a:rPr>
              <a:t>_ PADDING</a:t>
            </a:r>
          </a:p>
          <a:p>
            <a:r>
              <a:rPr lang="en" altLang="zh-CN" dirty="0" err="1">
                <a:solidFill>
                  <a:srgbClr val="333333"/>
                </a:solidFill>
                <a:latin typeface="Open Sans"/>
              </a:rPr>
              <a:t>Bellare</a:t>
            </a:r>
            <a:r>
              <a:rPr lang="en" altLang="zh-CN" dirty="0">
                <a:solidFill>
                  <a:srgbClr val="333333"/>
                </a:solidFill>
                <a:latin typeface="Open Sans"/>
              </a:rPr>
              <a:t> and </a:t>
            </a:r>
            <a:r>
              <a:rPr lang="en" altLang="zh-CN" dirty="0" err="1">
                <a:solidFill>
                  <a:srgbClr val="333333"/>
                </a:solidFill>
                <a:latin typeface="Open Sans"/>
              </a:rPr>
              <a:t>Rogaway's</a:t>
            </a:r>
            <a:r>
              <a:rPr lang="en" altLang="zh-CN" dirty="0">
                <a:solidFill>
                  <a:srgbClr val="333333"/>
                </a:solidFill>
                <a:latin typeface="Open Sans"/>
              </a:rPr>
              <a:t> </a:t>
            </a:r>
            <a:r>
              <a:rPr lang="en" altLang="zh-CN" dirty="0">
                <a:solidFill>
                  <a:srgbClr val="3342C2"/>
                </a:solidFill>
                <a:latin typeface="Open Sans"/>
              </a:rPr>
              <a:t>Probabilistic Signature Scheme </a:t>
            </a:r>
            <a:endParaRPr lang="zh-CN" altLang="en" i="0" u="none" strike="noStrike" dirty="0">
              <a:solidFill>
                <a:srgbClr val="3342C2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269148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行业研究">
            <a:extLst>
              <a:ext uri="{FF2B5EF4-FFF2-40B4-BE49-F238E27FC236}">
                <a16:creationId xmlns:a16="http://schemas.microsoft.com/office/drawing/2014/main" id="{D9CC4132-0CDC-EB4C-93D6-073B49A1AB49}"/>
              </a:ext>
            </a:extLst>
          </p:cNvPr>
          <p:cNvSpPr/>
          <p:nvPr/>
        </p:nvSpPr>
        <p:spPr>
          <a:xfrm>
            <a:off x="1201043" y="261442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密码分析：</a:t>
            </a:r>
            <a:r>
              <a:rPr lang="zh-CN" altLang="en-US" dirty="0"/>
              <a:t>非对称密码与对称密码结合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FEFADCF-20DC-BE45-9310-C14EBE80417B}"/>
              </a:ext>
            </a:extLst>
          </p:cNvPr>
          <p:cNvGrpSpPr/>
          <p:nvPr/>
        </p:nvGrpSpPr>
        <p:grpSpPr>
          <a:xfrm>
            <a:off x="491356" y="256714"/>
            <a:ext cx="547092" cy="547092"/>
            <a:chOff x="1997198" y="3746798"/>
            <a:chExt cx="547092" cy="547092"/>
          </a:xfrm>
          <a:solidFill>
            <a:srgbClr val="1F497D"/>
          </a:solidFill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62360BB-D764-4C4E-9347-6616E65104E4}"/>
                </a:ext>
              </a:extLst>
            </p:cNvPr>
            <p:cNvSpPr/>
            <p:nvPr/>
          </p:nvSpPr>
          <p:spPr>
            <a:xfrm>
              <a:off x="1997198" y="3746798"/>
              <a:ext cx="547092" cy="547092"/>
            </a:xfrm>
            <a:prstGeom prst="ellipse">
              <a:avLst/>
            </a:prstGeom>
            <a:grpFill/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FAC4549-9750-AC42-B247-1134E030F616}"/>
                </a:ext>
              </a:extLst>
            </p:cNvPr>
            <p:cNvSpPr/>
            <p:nvPr/>
          </p:nvSpPr>
          <p:spPr>
            <a:xfrm>
              <a:off x="2184249" y="3937042"/>
              <a:ext cx="172990" cy="1729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14CA271-88A3-B547-801F-68CDE9106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" y="1813942"/>
            <a:ext cx="10515600" cy="38481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4C1B61D-7B21-814A-8F89-F81BFCAA5CF8}"/>
              </a:ext>
            </a:extLst>
          </p:cNvPr>
          <p:cNvSpPr txBox="1"/>
          <p:nvPr/>
        </p:nvSpPr>
        <p:spPr>
          <a:xfrm>
            <a:off x="491356" y="1053530"/>
            <a:ext cx="8558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0972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目录"/>
          <p:cNvSpPr/>
          <p:nvPr/>
        </p:nvSpPr>
        <p:spPr>
          <a:xfrm>
            <a:off x="480963" y="2925738"/>
            <a:ext cx="1224136" cy="6061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 anchorCtr="0">
            <a:noAutofit/>
          </a:bodyPr>
          <a:lstStyle>
            <a:lvl1pPr defTabSz="384047">
              <a:lnSpc>
                <a:spcPct val="150000"/>
              </a:lnSpc>
              <a:defRPr sz="3359" b="1">
                <a:solidFill>
                  <a:srgbClr val="2C338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3600" dirty="0">
                <a:solidFill>
                  <a:schemeClr val="tx2"/>
                </a:solidFill>
                <a:latin typeface="微软雅黑"/>
                <a:ea typeface="微软雅黑"/>
                <a:cs typeface="微软雅黑"/>
                <a:sym typeface="微软雅黑"/>
              </a:rPr>
              <a:t>目</a:t>
            </a:r>
            <a:r>
              <a:rPr lang="en-US" altLang="zh-CN" sz="3600" dirty="0">
                <a:solidFill>
                  <a:schemeClr val="tx2"/>
                </a:solidFill>
                <a:latin typeface="微软雅黑"/>
                <a:ea typeface="微软雅黑"/>
                <a:cs typeface="微软雅黑"/>
                <a:sym typeface="微软雅黑"/>
              </a:rPr>
              <a:t> </a:t>
            </a:r>
            <a:r>
              <a:rPr sz="3600" dirty="0">
                <a:solidFill>
                  <a:schemeClr val="tx2"/>
                </a:solidFill>
                <a:latin typeface="微软雅黑"/>
                <a:ea typeface="微软雅黑"/>
                <a:cs typeface="微软雅黑"/>
                <a:sym typeface="微软雅黑"/>
              </a:rPr>
              <a:t>录</a:t>
            </a:r>
          </a:p>
        </p:txBody>
      </p:sp>
      <p:sp>
        <p:nvSpPr>
          <p:cNvPr id="42" name="行业研究"/>
          <p:cNvSpPr/>
          <p:nvPr/>
        </p:nvSpPr>
        <p:spPr>
          <a:xfrm>
            <a:off x="2706884" y="1485578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密码学简介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行业研究"/>
          <p:cNvSpPr/>
          <p:nvPr/>
        </p:nvSpPr>
        <p:spPr>
          <a:xfrm>
            <a:off x="2706884" y="2625725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概述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44" name="行业研究"/>
          <p:cNvSpPr/>
          <p:nvPr/>
        </p:nvSpPr>
        <p:spPr>
          <a:xfrm>
            <a:off x="2706885" y="3765872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密码分析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4" name="行业研究">
            <a:extLst>
              <a:ext uri="{FF2B5EF4-FFF2-40B4-BE49-F238E27FC236}">
                <a16:creationId xmlns:a16="http://schemas.microsoft.com/office/drawing/2014/main" id="{F1A94331-F08F-470D-95EF-B0D3A2DAF6C7}"/>
              </a:ext>
            </a:extLst>
          </p:cNvPr>
          <p:cNvSpPr/>
          <p:nvPr/>
        </p:nvSpPr>
        <p:spPr>
          <a:xfrm>
            <a:off x="2714211" y="4906018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话题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21" name="图片 2091011" descr="phaisdis">
            <a:extLst>
              <a:ext uri="{FF2B5EF4-FFF2-40B4-BE49-F238E27FC236}">
                <a16:creationId xmlns:a16="http://schemas.microsoft.com/office/drawing/2014/main" id="{F1299C1C-95D4-6A41-9744-7989E1BBB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667" y="2242629"/>
            <a:ext cx="2651125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E2BE83E6-0A52-6F46-B9F9-E41F857A7877}"/>
              </a:ext>
            </a:extLst>
          </p:cNvPr>
          <p:cNvSpPr/>
          <p:nvPr/>
        </p:nvSpPr>
        <p:spPr>
          <a:xfrm>
            <a:off x="1997198" y="1485578"/>
            <a:ext cx="547092" cy="547092"/>
          </a:xfrm>
          <a:prstGeom prst="ellipse">
            <a:avLst/>
          </a:prstGeom>
          <a:noFill/>
          <a:ln w="6350">
            <a:solidFill>
              <a:srgbClr val="1F497D"/>
            </a:solidFill>
          </a:ln>
          <a:effectLst>
            <a:glow rad="63500">
              <a:schemeClr val="accent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noFill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三角形 23">
            <a:extLst>
              <a:ext uri="{FF2B5EF4-FFF2-40B4-BE49-F238E27FC236}">
                <a16:creationId xmlns:a16="http://schemas.microsoft.com/office/drawing/2014/main" id="{D890034B-AC69-BC49-A416-3C0A5BD42275}"/>
              </a:ext>
            </a:extLst>
          </p:cNvPr>
          <p:cNvSpPr/>
          <p:nvPr/>
        </p:nvSpPr>
        <p:spPr>
          <a:xfrm>
            <a:off x="2169380" y="1646863"/>
            <a:ext cx="202730" cy="174766"/>
          </a:xfrm>
          <a:prstGeom prst="triangl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317598E-CE05-114B-9960-9F2D44C9DC3E}"/>
              </a:ext>
            </a:extLst>
          </p:cNvPr>
          <p:cNvSpPr/>
          <p:nvPr/>
        </p:nvSpPr>
        <p:spPr>
          <a:xfrm>
            <a:off x="1997198" y="2623361"/>
            <a:ext cx="547092" cy="547092"/>
          </a:xfrm>
          <a:prstGeom prst="ellipse">
            <a:avLst/>
          </a:prstGeom>
          <a:noFill/>
          <a:ln w="6350">
            <a:solidFill>
              <a:schemeClr val="tx2"/>
            </a:solidFill>
          </a:ln>
          <a:effectLst>
            <a:glow rad="38100">
              <a:schemeClr val="tx2"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2D674BC-2182-5044-8B8A-E3A1120AED3F}"/>
              </a:ext>
            </a:extLst>
          </p:cNvPr>
          <p:cNvSpPr/>
          <p:nvPr/>
        </p:nvSpPr>
        <p:spPr>
          <a:xfrm>
            <a:off x="2169379" y="2802292"/>
            <a:ext cx="202732" cy="2027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80EC79-CAAC-924B-87D0-D6E33F53220D}"/>
              </a:ext>
            </a:extLst>
          </p:cNvPr>
          <p:cNvGrpSpPr/>
          <p:nvPr/>
        </p:nvGrpSpPr>
        <p:grpSpPr>
          <a:xfrm>
            <a:off x="1997198" y="3761144"/>
            <a:ext cx="547092" cy="547092"/>
            <a:chOff x="1997198" y="3746798"/>
            <a:chExt cx="547092" cy="547092"/>
          </a:xfrm>
          <a:noFill/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E6EFCF9-E447-A54A-922C-70FA1A19C5C4}"/>
                </a:ext>
              </a:extLst>
            </p:cNvPr>
            <p:cNvSpPr/>
            <p:nvPr/>
          </p:nvSpPr>
          <p:spPr>
            <a:xfrm>
              <a:off x="1997198" y="3746798"/>
              <a:ext cx="547092" cy="547092"/>
            </a:xfrm>
            <a:prstGeom prst="ellipse">
              <a:avLst/>
            </a:prstGeom>
            <a:grpFill/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713BD82-8B66-F547-A92F-3BDB6BA4B394}"/>
                </a:ext>
              </a:extLst>
            </p:cNvPr>
            <p:cNvSpPr/>
            <p:nvPr/>
          </p:nvSpPr>
          <p:spPr>
            <a:xfrm>
              <a:off x="2184249" y="3937042"/>
              <a:ext cx="172990" cy="172988"/>
            </a:xfrm>
            <a:prstGeom prst="rect">
              <a:avLst/>
            </a:prstGeom>
            <a:grp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919D22C-A13F-0748-B126-3E10B2C29C11}"/>
              </a:ext>
            </a:extLst>
          </p:cNvPr>
          <p:cNvGrpSpPr/>
          <p:nvPr/>
        </p:nvGrpSpPr>
        <p:grpSpPr>
          <a:xfrm>
            <a:off x="1993131" y="4898926"/>
            <a:ext cx="547092" cy="547092"/>
            <a:chOff x="1993131" y="4898926"/>
            <a:chExt cx="547092" cy="547092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C5CFCA6-1A0D-EB42-8F77-7C8D6E79EDA3}"/>
                </a:ext>
              </a:extLst>
            </p:cNvPr>
            <p:cNvSpPr/>
            <p:nvPr/>
          </p:nvSpPr>
          <p:spPr>
            <a:xfrm>
              <a:off x="1993131" y="4898926"/>
              <a:ext cx="547092" cy="547092"/>
            </a:xfrm>
            <a:prstGeom prst="ellipse">
              <a:avLst/>
            </a:prstGeom>
            <a:solidFill>
              <a:srgbClr val="1F497D"/>
            </a:solidFill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六边形 30">
              <a:extLst>
                <a:ext uri="{FF2B5EF4-FFF2-40B4-BE49-F238E27FC236}">
                  <a16:creationId xmlns:a16="http://schemas.microsoft.com/office/drawing/2014/main" id="{E3BA69AE-6807-1C40-B0F0-DBD9C215C295}"/>
                </a:ext>
              </a:extLst>
            </p:cNvPr>
            <p:cNvSpPr/>
            <p:nvPr/>
          </p:nvSpPr>
          <p:spPr>
            <a:xfrm>
              <a:off x="2169379" y="5085978"/>
              <a:ext cx="202732" cy="174768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9206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D880DAB-02F6-FC40-8047-F2AFCD4DD478}"/>
              </a:ext>
            </a:extLst>
          </p:cNvPr>
          <p:cNvSpPr/>
          <p:nvPr/>
        </p:nvSpPr>
        <p:spPr>
          <a:xfrm>
            <a:off x="1273051" y="165340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454545"/>
                </a:solidFill>
                <a:latin typeface=".PingFang SC"/>
              </a:rPr>
              <a:t>黎曼猜想</a:t>
            </a:r>
            <a:endParaRPr lang="en-US" altLang="zh-CN" dirty="0">
              <a:solidFill>
                <a:srgbClr val="454545"/>
              </a:solidFill>
              <a:latin typeface=".PingFang SC"/>
            </a:endParaRPr>
          </a:p>
          <a:p>
            <a:endParaRPr lang="zh-CN" altLang="en-US" dirty="0">
              <a:solidFill>
                <a:srgbClr val="454545"/>
              </a:solidFill>
              <a:latin typeface=".PingFang SC"/>
            </a:endParaRPr>
          </a:p>
          <a:p>
            <a:r>
              <a:rPr lang="zh-CN" altLang="en-US" dirty="0">
                <a:solidFill>
                  <a:srgbClr val="454545"/>
                </a:solidFill>
                <a:latin typeface=".PingFang SC"/>
              </a:rPr>
              <a:t>最强的攻击方法</a:t>
            </a:r>
            <a:r>
              <a:rPr lang="en-US" altLang="zh-CN" dirty="0">
                <a:solidFill>
                  <a:srgbClr val="454545"/>
                </a:solidFill>
                <a:latin typeface="Helvetica Neue" panose="02000503000000020004" pitchFamily="2" charset="0"/>
              </a:rPr>
              <a:t>—</a:t>
            </a:r>
            <a:r>
              <a:rPr lang="zh-CN" altLang="en-US" dirty="0">
                <a:solidFill>
                  <a:srgbClr val="454545"/>
                </a:solidFill>
                <a:latin typeface=".PingFang SC"/>
              </a:rPr>
              <a:t>社会工程</a:t>
            </a:r>
            <a:endParaRPr lang="zh-CN" altLang="en-US" dirty="0">
              <a:solidFill>
                <a:srgbClr val="454545"/>
              </a:solidFill>
              <a:effectLst/>
              <a:latin typeface=".PingFang SC"/>
            </a:endParaRPr>
          </a:p>
        </p:txBody>
      </p:sp>
      <p:sp>
        <p:nvSpPr>
          <p:cNvPr id="3" name="行业研究">
            <a:extLst>
              <a:ext uri="{FF2B5EF4-FFF2-40B4-BE49-F238E27FC236}">
                <a16:creationId xmlns:a16="http://schemas.microsoft.com/office/drawing/2014/main" id="{026BCB56-6A9E-B44C-B542-277C9B78B568}"/>
              </a:ext>
            </a:extLst>
          </p:cNvPr>
          <p:cNvSpPr/>
          <p:nvPr/>
        </p:nvSpPr>
        <p:spPr>
          <a:xfrm>
            <a:off x="1274059" y="255600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话题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5A4A1B0-F312-B343-AFAD-0CB34E3F57CE}"/>
              </a:ext>
            </a:extLst>
          </p:cNvPr>
          <p:cNvGrpSpPr/>
          <p:nvPr/>
        </p:nvGrpSpPr>
        <p:grpSpPr>
          <a:xfrm>
            <a:off x="489600" y="255600"/>
            <a:ext cx="547092" cy="547092"/>
            <a:chOff x="1993131" y="4898926"/>
            <a:chExt cx="547092" cy="54709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67F7EE2-9594-C74A-9668-631EEFE69CF7}"/>
                </a:ext>
              </a:extLst>
            </p:cNvPr>
            <p:cNvSpPr/>
            <p:nvPr/>
          </p:nvSpPr>
          <p:spPr>
            <a:xfrm>
              <a:off x="1993131" y="4898926"/>
              <a:ext cx="547092" cy="547092"/>
            </a:xfrm>
            <a:prstGeom prst="ellipse">
              <a:avLst/>
            </a:prstGeom>
            <a:solidFill>
              <a:srgbClr val="1F497D"/>
            </a:solidFill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六边形 5">
              <a:extLst>
                <a:ext uri="{FF2B5EF4-FFF2-40B4-BE49-F238E27FC236}">
                  <a16:creationId xmlns:a16="http://schemas.microsoft.com/office/drawing/2014/main" id="{C29FCD9D-733C-784C-8CD2-520C3C8E4279}"/>
                </a:ext>
              </a:extLst>
            </p:cNvPr>
            <p:cNvSpPr/>
            <p:nvPr/>
          </p:nvSpPr>
          <p:spPr>
            <a:xfrm>
              <a:off x="2169379" y="5085978"/>
              <a:ext cx="202732" cy="174768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6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B38B594-D37B-DF4C-9698-9635039A7D05}"/>
                  </a:ext>
                </a:extLst>
              </p:cNvPr>
              <p:cNvSpPr/>
              <p:nvPr/>
            </p:nvSpPr>
            <p:spPr>
              <a:xfrm>
                <a:off x="913011" y="1496148"/>
                <a:ext cx="6911760" cy="3517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454545"/>
                    </a:solidFill>
                    <a:latin typeface="Cambria Math" panose="02040503050406030204" pitchFamily="18" charset="0"/>
                  </a:rPr>
                  <a:t>黎曼</a:t>
                </a:r>
                <a:r>
                  <a:rPr lang="el-GR" altLang="zh-CN" dirty="0"/>
                  <a:t>ζ</a:t>
                </a:r>
                <a:r>
                  <a:rPr lang="zh-CN" altLang="el-GR" dirty="0"/>
                  <a:t>函数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𝜁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rgbClr val="454545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rgbClr val="45454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454545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45454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4545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45454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45454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45454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454545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>
                  <a:solidFill>
                    <a:srgbClr val="454545"/>
                  </a:solidFill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solidFill>
                      <a:srgbClr val="454545"/>
                    </a:solidFill>
                    <a:latin typeface="Cambria Math" panose="02040503050406030204" pitchFamily="18" charset="0"/>
                  </a:rPr>
                  <a:t>黎曼猜想与素数的关系：</a:t>
                </a:r>
                <a:endParaRPr lang="en-US" altLang="zh-CN" dirty="0">
                  <a:solidFill>
                    <a:srgbClr val="454545"/>
                  </a:solidFill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supHide m:val="on"/>
                          <m:ctrlPr>
                            <a:rPr lang="zh-CN" altLang="en-US" i="1" smtClean="0">
                              <a:solidFill>
                                <a:srgbClr val="45454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altLang="zh-CN" i="1">
                              <a:solidFill>
                                <a:srgbClr val="454545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454545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454545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454545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454545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454545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454545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solidFill>
                                    <a:srgbClr val="454545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454545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solidFill>
                            <a:srgbClr val="454545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𝜁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solidFill>
                    <a:srgbClr val="454545"/>
                  </a:solidFill>
                  <a:effectLst/>
                  <a:latin typeface=".PingFang SC"/>
                </a:endParaRPr>
              </a:p>
              <a:p>
                <a:r>
                  <a:rPr lang="zh-CN" altLang="en-US" dirty="0">
                    <a:solidFill>
                      <a:srgbClr val="454545"/>
                    </a:solidFill>
                    <a:latin typeface=".PingFang SC"/>
                  </a:rPr>
                  <a:t>其中</a:t>
                </a:r>
                <a:r>
                  <a:rPr lang="en-US" altLang="zh-CN" dirty="0">
                    <a:solidFill>
                      <a:srgbClr val="454545"/>
                    </a:solidFill>
                    <a:latin typeface=".PingFang SC"/>
                  </a:rPr>
                  <a:t>p</a:t>
                </a:r>
                <a:r>
                  <a:rPr lang="zh-CN" altLang="en-US" dirty="0">
                    <a:solidFill>
                      <a:srgbClr val="454545"/>
                    </a:solidFill>
                    <a:latin typeface=".PingFang SC"/>
                  </a:rPr>
                  <a:t>取遍所有的素数，右边是黎曼</a:t>
                </a:r>
                <a:r>
                  <a:rPr lang="en-US" altLang="zh-CN" dirty="0">
                    <a:solidFill>
                      <a:srgbClr val="454545"/>
                    </a:solidFill>
                    <a:latin typeface=".PingFang SC"/>
                  </a:rPr>
                  <a:t>zeta</a:t>
                </a:r>
                <a:r>
                  <a:rPr lang="zh-CN" altLang="en-US" dirty="0">
                    <a:solidFill>
                      <a:srgbClr val="454545"/>
                    </a:solidFill>
                    <a:latin typeface=".PingFang SC"/>
                  </a:rPr>
                  <a:t>函数。</a:t>
                </a:r>
                <a:endParaRPr lang="zh-CN" altLang="en-US" dirty="0">
                  <a:solidFill>
                    <a:srgbClr val="454545"/>
                  </a:solidFill>
                  <a:effectLst/>
                  <a:latin typeface=".PingFang SC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B38B594-D37B-DF4C-9698-9635039A7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11" y="1496148"/>
                <a:ext cx="6911760" cy="3517822"/>
              </a:xfrm>
              <a:prstGeom prst="rect">
                <a:avLst/>
              </a:prstGeom>
              <a:blipFill>
                <a:blip r:embed="rId3"/>
                <a:stretch>
                  <a:fillRect l="-1471" t="-23022" b="-384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行业研究">
            <a:extLst>
              <a:ext uri="{FF2B5EF4-FFF2-40B4-BE49-F238E27FC236}">
                <a16:creationId xmlns:a16="http://schemas.microsoft.com/office/drawing/2014/main" id="{9DDA3483-C57C-CA4B-8946-42DB62FF33CF}"/>
              </a:ext>
            </a:extLst>
          </p:cNvPr>
          <p:cNvSpPr/>
          <p:nvPr/>
        </p:nvSpPr>
        <p:spPr>
          <a:xfrm>
            <a:off x="1274059" y="255600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话题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DAE2946-9DD3-1D4A-A02C-D6973C220538}"/>
              </a:ext>
            </a:extLst>
          </p:cNvPr>
          <p:cNvGrpSpPr/>
          <p:nvPr/>
        </p:nvGrpSpPr>
        <p:grpSpPr>
          <a:xfrm>
            <a:off x="489600" y="255600"/>
            <a:ext cx="547092" cy="547092"/>
            <a:chOff x="1993131" y="4898926"/>
            <a:chExt cx="547092" cy="547092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936A62D-9F4B-C443-A069-62151E1003E4}"/>
                </a:ext>
              </a:extLst>
            </p:cNvPr>
            <p:cNvSpPr/>
            <p:nvPr/>
          </p:nvSpPr>
          <p:spPr>
            <a:xfrm>
              <a:off x="1993131" y="4898926"/>
              <a:ext cx="547092" cy="547092"/>
            </a:xfrm>
            <a:prstGeom prst="ellipse">
              <a:avLst/>
            </a:prstGeom>
            <a:solidFill>
              <a:srgbClr val="1F497D"/>
            </a:solidFill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六边形 9">
              <a:extLst>
                <a:ext uri="{FF2B5EF4-FFF2-40B4-BE49-F238E27FC236}">
                  <a16:creationId xmlns:a16="http://schemas.microsoft.com/office/drawing/2014/main" id="{13D4ADE5-0A28-4149-A1CF-2E90ACF1F743}"/>
                </a:ext>
              </a:extLst>
            </p:cNvPr>
            <p:cNvSpPr/>
            <p:nvPr/>
          </p:nvSpPr>
          <p:spPr>
            <a:xfrm>
              <a:off x="2169379" y="5085978"/>
              <a:ext cx="202732" cy="174768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B22273B5-0555-614C-8C3F-1474FAA87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214" y="0"/>
            <a:ext cx="4597001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98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6F3FA18-690D-1A4A-9E04-5405C82CDC95}"/>
              </a:ext>
            </a:extLst>
          </p:cNvPr>
          <p:cNvSpPr/>
          <p:nvPr/>
        </p:nvSpPr>
        <p:spPr>
          <a:xfrm>
            <a:off x="192931" y="1381368"/>
            <a:ext cx="6084676" cy="389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世界上最有用的攻击和应用最广泛的攻击？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</a:rPr>
              <a:t>对人的攻击</a:t>
            </a:r>
            <a:r>
              <a:rPr lang="en-US" altLang="zh-CN" dirty="0">
                <a:latin typeface="Arial" panose="020B0604020202020204" pitchFamily="34" charset="0"/>
              </a:rPr>
              <a:t>---</a:t>
            </a:r>
            <a:r>
              <a:rPr lang="zh-CN" altLang="en-US" dirty="0">
                <a:latin typeface="Arial" panose="020B0604020202020204" pitchFamily="34" charset="0"/>
              </a:rPr>
              <a:t>威逼利诱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</a:rPr>
              <a:t>：抢劫银行，逼迫职员打开保险箱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</a:rPr>
              <a:t>：“力拓门” ，行业秘密信息泄露，导致中国铁矿石谈判惨败。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</a:rPr>
              <a:t>3</a:t>
            </a:r>
            <a:r>
              <a:rPr lang="zh-CN" altLang="en-US" dirty="0">
                <a:latin typeface="Arial" panose="020B0604020202020204" pitchFamily="34" charset="0"/>
              </a:rPr>
              <a:t>：“美人计”：美女间谍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" name="行业研究">
            <a:extLst>
              <a:ext uri="{FF2B5EF4-FFF2-40B4-BE49-F238E27FC236}">
                <a16:creationId xmlns:a16="http://schemas.microsoft.com/office/drawing/2014/main" id="{506EAA9A-AF1E-0149-AAF7-8BE7EF302D95}"/>
              </a:ext>
            </a:extLst>
          </p:cNvPr>
          <p:cNvSpPr/>
          <p:nvPr/>
        </p:nvSpPr>
        <p:spPr>
          <a:xfrm>
            <a:off x="1274059" y="255600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话题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6A47A61-480C-ED4A-8543-F50BBEE5F138}"/>
              </a:ext>
            </a:extLst>
          </p:cNvPr>
          <p:cNvGrpSpPr/>
          <p:nvPr/>
        </p:nvGrpSpPr>
        <p:grpSpPr>
          <a:xfrm>
            <a:off x="489600" y="255600"/>
            <a:ext cx="547092" cy="547092"/>
            <a:chOff x="1993131" y="4898926"/>
            <a:chExt cx="547092" cy="54709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3BC7477-67DA-8145-9D4D-FFE2F7978B4F}"/>
                </a:ext>
              </a:extLst>
            </p:cNvPr>
            <p:cNvSpPr/>
            <p:nvPr/>
          </p:nvSpPr>
          <p:spPr>
            <a:xfrm>
              <a:off x="1993131" y="4898926"/>
              <a:ext cx="547092" cy="547092"/>
            </a:xfrm>
            <a:prstGeom prst="ellipse">
              <a:avLst/>
            </a:prstGeom>
            <a:solidFill>
              <a:srgbClr val="1F497D"/>
            </a:solidFill>
            <a:ln w="6350">
              <a:solidFill>
                <a:schemeClr val="tx2"/>
              </a:solidFill>
            </a:ln>
            <a:effectLst>
              <a:glow rad="38100">
                <a:schemeClr val="tx2">
                  <a:alpha val="1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六边形 6">
              <a:extLst>
                <a:ext uri="{FF2B5EF4-FFF2-40B4-BE49-F238E27FC236}">
                  <a16:creationId xmlns:a16="http://schemas.microsoft.com/office/drawing/2014/main" id="{6EB6AE86-BAB5-724E-BB6E-2465F8DF1A10}"/>
                </a:ext>
              </a:extLst>
            </p:cNvPr>
            <p:cNvSpPr/>
            <p:nvPr/>
          </p:nvSpPr>
          <p:spPr>
            <a:xfrm>
              <a:off x="2169379" y="5085978"/>
              <a:ext cx="202732" cy="174768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5FD67F13-06FB-5946-9E99-7AECF19ED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607" y="802692"/>
            <a:ext cx="57340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9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D75699D-AAA2-6C4C-92B8-B62E2B4FC752}"/>
              </a:ext>
            </a:extLst>
          </p:cNvPr>
          <p:cNvSpPr txBox="1"/>
          <p:nvPr/>
        </p:nvSpPr>
        <p:spPr>
          <a:xfrm>
            <a:off x="3721323" y="2565698"/>
            <a:ext cx="42484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0" dirty="0"/>
              <a:t>Q</a:t>
            </a:r>
            <a:r>
              <a:rPr kumimoji="1" lang="zh-CN" altLang="en-US" sz="8000" dirty="0"/>
              <a:t> </a:t>
            </a:r>
            <a:r>
              <a:rPr kumimoji="1" lang="en-US" altLang="zh-CN" sz="8000" dirty="0"/>
              <a:t>&amp;</a:t>
            </a:r>
            <a:r>
              <a:rPr kumimoji="1" lang="zh-CN" altLang="en-US" sz="8000" dirty="0"/>
              <a:t> </a:t>
            </a:r>
            <a:r>
              <a:rPr kumimoji="1" lang="en-US" altLang="zh-CN" sz="8000" dirty="0"/>
              <a:t>A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499001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97E4B6C-96D9-AA49-964B-AA69593918BF}"/>
              </a:ext>
            </a:extLst>
          </p:cNvPr>
          <p:cNvSpPr/>
          <p:nvPr/>
        </p:nvSpPr>
        <p:spPr>
          <a:xfrm>
            <a:off x="1201043" y="1629594"/>
            <a:ext cx="94330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50000"/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古典密码学还不是科学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而是一种“艺术”。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>
              <a:buSzPct val="150000"/>
            </a:pP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>
              <a:buSzPct val="150000"/>
            </a:pPr>
            <a:r>
              <a:rPr lang="zh-CN" altLang="en-US" dirty="0">
                <a:latin typeface="宋体" panose="02010600030101010101" pitchFamily="2" charset="-122"/>
              </a:rPr>
              <a:t>出现了一些密码算法和加密设备，典型的古典密码算法包括</a:t>
            </a:r>
            <a:endParaRPr lang="en-US" altLang="zh-CN" dirty="0">
              <a:latin typeface="宋体" panose="02010600030101010101" pitchFamily="2" charset="-122"/>
            </a:endParaRPr>
          </a:p>
          <a:p>
            <a:pPr>
              <a:buSzPct val="150000"/>
            </a:pPr>
            <a:r>
              <a:rPr lang="zh-CN" altLang="en-US" dirty="0">
                <a:solidFill>
                  <a:srgbClr val="3342C2"/>
                </a:solidFill>
                <a:latin typeface="宋体" panose="02010600030101010101" pitchFamily="2" charset="-122"/>
              </a:rPr>
              <a:t>恺撒（</a:t>
            </a:r>
            <a:r>
              <a:rPr lang="en-US" altLang="zh-CN" dirty="0" err="1">
                <a:solidFill>
                  <a:srgbClr val="3342C2"/>
                </a:solidFill>
                <a:latin typeface="宋体" panose="02010600030101010101" pitchFamily="2" charset="-122"/>
              </a:rPr>
              <a:t>Caeser</a:t>
            </a:r>
            <a:r>
              <a:rPr lang="zh-CN" altLang="en-US" dirty="0">
                <a:solidFill>
                  <a:srgbClr val="3342C2"/>
                </a:solidFill>
                <a:latin typeface="宋体" panose="02010600030101010101" pitchFamily="2" charset="-122"/>
              </a:rPr>
              <a:t>）密码</a:t>
            </a:r>
            <a:r>
              <a:rPr lang="zh-CN" altLang="en-US" dirty="0">
                <a:latin typeface="宋体" panose="02010600030101010101" pitchFamily="2" charset="-122"/>
              </a:rPr>
              <a:t>和</a:t>
            </a:r>
            <a:r>
              <a:rPr lang="zh-CN" altLang="en-US" dirty="0">
                <a:solidFill>
                  <a:srgbClr val="3342C2"/>
                </a:solidFill>
                <a:latin typeface="宋体" panose="02010600030101010101" pitchFamily="2" charset="-122"/>
              </a:rPr>
              <a:t>滚筒密码</a:t>
            </a:r>
            <a:r>
              <a:rPr lang="zh-CN" altLang="en-US" dirty="0">
                <a:latin typeface="宋体" panose="02010600030101010101" pitchFamily="2" charset="-122"/>
              </a:rPr>
              <a:t>等等。</a:t>
            </a:r>
            <a:endParaRPr lang="en-US" altLang="zh-CN" dirty="0">
              <a:latin typeface="宋体" panose="02010600030101010101" pitchFamily="2" charset="-122"/>
            </a:endParaRPr>
          </a:p>
          <a:p>
            <a:pPr>
              <a:buSzPct val="150000"/>
            </a:pPr>
            <a:endParaRPr lang="zh-CN" altLang="en-US" dirty="0">
              <a:latin typeface="宋体" panose="02010600030101010101" pitchFamily="2" charset="-122"/>
            </a:endParaRPr>
          </a:p>
          <a:p>
            <a:pPr>
              <a:buSzPct val="150000"/>
            </a:pPr>
            <a:r>
              <a:rPr lang="zh-CN" altLang="en-US" dirty="0">
                <a:latin typeface="宋体" panose="02010600030101010101" pitchFamily="2" charset="-122"/>
              </a:rPr>
              <a:t>主要特点：数据的安全</a:t>
            </a:r>
            <a:r>
              <a:rPr lang="zh-CN" altLang="en-US" dirty="0">
                <a:solidFill>
                  <a:srgbClr val="3342C2"/>
                </a:solidFill>
                <a:latin typeface="宋体" panose="02010600030101010101" pitchFamily="2" charset="-122"/>
              </a:rPr>
              <a:t>基于算法的保密</a:t>
            </a:r>
            <a:endParaRPr lang="en-US" altLang="zh-CN" dirty="0">
              <a:solidFill>
                <a:srgbClr val="3342C2"/>
              </a:solidFill>
              <a:latin typeface="宋体" panose="02010600030101010101" pitchFamily="2" charset="-122"/>
            </a:endParaRPr>
          </a:p>
          <a:p>
            <a:pPr>
              <a:buSzPct val="150000"/>
            </a:pPr>
            <a:endParaRPr lang="en-US" altLang="zh-CN" dirty="0">
              <a:solidFill>
                <a:srgbClr val="3342C2"/>
              </a:solidFill>
              <a:latin typeface="宋体" panose="02010600030101010101" pitchFamily="2" charset="-122"/>
            </a:endParaRPr>
          </a:p>
          <a:p>
            <a:pPr>
              <a:buSzPct val="150000"/>
            </a:pPr>
            <a:endParaRPr lang="zh-CN" altLang="en-US" dirty="0">
              <a:latin typeface="宋体" panose="02010600030101010101" pitchFamily="2" charset="-122"/>
            </a:endParaRPr>
          </a:p>
          <a:p>
            <a:pPr>
              <a:buSzPct val="150000"/>
            </a:pPr>
            <a:r>
              <a:rPr lang="zh-CN" altLang="en-US" dirty="0">
                <a:latin typeface="宋体" panose="02010600030101010101" pitchFamily="2" charset="-122"/>
              </a:rPr>
              <a:t>古典密码技术的应用领域大多限于政务、军事、外交等领域。</a:t>
            </a:r>
            <a:endParaRPr lang="en-US" altLang="zh-CN" dirty="0">
              <a:latin typeface="宋体" panose="02010600030101010101" pitchFamily="2" charset="-122"/>
            </a:endParaRP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546E17E5-41FC-5442-90D6-198172CC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175" y="2637706"/>
            <a:ext cx="4572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48CBD01E-2B68-A949-BEF5-7227F22DF569}"/>
              </a:ext>
            </a:extLst>
          </p:cNvPr>
          <p:cNvGrpSpPr/>
          <p:nvPr/>
        </p:nvGrpSpPr>
        <p:grpSpPr>
          <a:xfrm>
            <a:off x="480963" y="261442"/>
            <a:ext cx="547092" cy="547092"/>
            <a:chOff x="1997198" y="1485578"/>
            <a:chExt cx="547092" cy="54709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D2F19E9B-6912-D549-B126-42A91C9FC0F1}"/>
                </a:ext>
              </a:extLst>
            </p:cNvPr>
            <p:cNvSpPr/>
            <p:nvPr/>
          </p:nvSpPr>
          <p:spPr>
            <a:xfrm>
              <a:off x="1997198" y="1485578"/>
              <a:ext cx="547092" cy="547092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  <a:effectLst>
              <a:glow rad="63500">
                <a:schemeClr val="accent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noFill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三角形 6">
              <a:extLst>
                <a:ext uri="{FF2B5EF4-FFF2-40B4-BE49-F238E27FC236}">
                  <a16:creationId xmlns:a16="http://schemas.microsoft.com/office/drawing/2014/main" id="{8728CB2C-A142-BC48-A5D5-DE38D655FFFD}"/>
                </a:ext>
              </a:extLst>
            </p:cNvPr>
            <p:cNvSpPr/>
            <p:nvPr/>
          </p:nvSpPr>
          <p:spPr>
            <a:xfrm>
              <a:off x="2169380" y="1646863"/>
              <a:ext cx="202730" cy="174766"/>
            </a:xfrm>
            <a:prstGeom prst="triangl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" name="行业研究">
            <a:extLst>
              <a:ext uri="{FF2B5EF4-FFF2-40B4-BE49-F238E27FC236}">
                <a16:creationId xmlns:a16="http://schemas.microsoft.com/office/drawing/2014/main" id="{394C89B0-FBFF-D446-89BA-0C3032FDE659}"/>
              </a:ext>
            </a:extLst>
          </p:cNvPr>
          <p:cNvSpPr/>
          <p:nvPr/>
        </p:nvSpPr>
        <p:spPr>
          <a:xfrm>
            <a:off x="1200237" y="240110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密码学简介：古典密码学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73916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2ADDC9-BDC9-4CFE-A76B-EB5DCF7B0106}"/>
              </a:ext>
            </a:extLst>
          </p:cNvPr>
          <p:cNvSpPr txBox="1">
            <a:spLocks/>
          </p:cNvSpPr>
          <p:nvPr/>
        </p:nvSpPr>
        <p:spPr>
          <a:xfrm>
            <a:off x="6313611" y="2133650"/>
            <a:ext cx="4768940" cy="19442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i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Thank you for </a:t>
            </a:r>
            <a:br>
              <a:rPr lang="en-US" altLang="zh-CN" sz="3000" b="1" i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3000" b="1" i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your time and attention</a:t>
            </a:r>
            <a:r>
              <a:rPr lang="zh-CN" altLang="en-US" sz="3000" b="1" i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endParaRPr lang="en-US" altLang="zh-CN" sz="3000" b="1" i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kumimoji="1" lang="zh-CN" altLang="en-US" sz="3000" b="1" i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3000" b="1" i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3000" b="1" i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感谢您的关注！</a:t>
            </a:r>
            <a:endParaRPr kumimoji="1" lang="zh-CN" altLang="en-US" sz="3000" b="1" i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381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092035" descr="enigmagr">
            <a:extLst>
              <a:ext uri="{FF2B5EF4-FFF2-40B4-BE49-F238E27FC236}">
                <a16:creationId xmlns:a16="http://schemas.microsoft.com/office/drawing/2014/main" id="{8F2CFBA2-0775-C64A-90E7-659F13FE3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1" y="1484312"/>
            <a:ext cx="4303842" cy="3511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092036" descr="typex">
            <a:extLst>
              <a:ext uri="{FF2B5EF4-FFF2-40B4-BE49-F238E27FC236}">
                <a16:creationId xmlns:a16="http://schemas.microsoft.com/office/drawing/2014/main" id="{F63C1A94-8AA2-AE41-AC00-D24D88EA0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41" y="1557338"/>
            <a:ext cx="3397770" cy="3397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2092037" descr="tunny">
            <a:extLst>
              <a:ext uri="{FF2B5EF4-FFF2-40B4-BE49-F238E27FC236}">
                <a16:creationId xmlns:a16="http://schemas.microsoft.com/office/drawing/2014/main" id="{01726C6D-E86A-B14E-AD35-895CAC4FC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49" y="1557338"/>
            <a:ext cx="3397770" cy="3397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63BB205-27B9-6045-A652-85F1D6B1BD48}"/>
              </a:ext>
            </a:extLst>
          </p:cNvPr>
          <p:cNvGrpSpPr/>
          <p:nvPr/>
        </p:nvGrpSpPr>
        <p:grpSpPr>
          <a:xfrm>
            <a:off x="480963" y="261442"/>
            <a:ext cx="547092" cy="547092"/>
            <a:chOff x="1997198" y="1485578"/>
            <a:chExt cx="547092" cy="54709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CFD812C-0976-4941-8581-EDA98FE9C1A9}"/>
                </a:ext>
              </a:extLst>
            </p:cNvPr>
            <p:cNvSpPr/>
            <p:nvPr/>
          </p:nvSpPr>
          <p:spPr>
            <a:xfrm>
              <a:off x="1997198" y="1485578"/>
              <a:ext cx="547092" cy="547092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  <a:effectLst>
              <a:glow rad="63500">
                <a:schemeClr val="accent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noFill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三角形 6">
              <a:extLst>
                <a:ext uri="{FF2B5EF4-FFF2-40B4-BE49-F238E27FC236}">
                  <a16:creationId xmlns:a16="http://schemas.microsoft.com/office/drawing/2014/main" id="{B93B1574-295A-E443-A76A-4B2A13E3845A}"/>
                </a:ext>
              </a:extLst>
            </p:cNvPr>
            <p:cNvSpPr/>
            <p:nvPr/>
          </p:nvSpPr>
          <p:spPr>
            <a:xfrm>
              <a:off x="2169380" y="1646863"/>
              <a:ext cx="202730" cy="174766"/>
            </a:xfrm>
            <a:prstGeom prst="triangl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" name="行业研究">
            <a:extLst>
              <a:ext uri="{FF2B5EF4-FFF2-40B4-BE49-F238E27FC236}">
                <a16:creationId xmlns:a16="http://schemas.microsoft.com/office/drawing/2014/main" id="{9E9F356A-A4F6-DF4D-8903-EDE8E7122F89}"/>
              </a:ext>
            </a:extLst>
          </p:cNvPr>
          <p:cNvSpPr/>
          <p:nvPr/>
        </p:nvSpPr>
        <p:spPr>
          <a:xfrm>
            <a:off x="1200237" y="240110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密码学简介：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世纪早期的密码机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4DBB32-75A8-9643-B0CC-8B4680CD8CA7}"/>
              </a:ext>
            </a:extLst>
          </p:cNvPr>
          <p:cNvSpPr txBox="1"/>
          <p:nvPr/>
        </p:nvSpPr>
        <p:spPr>
          <a:xfrm>
            <a:off x="1488269" y="5013970"/>
            <a:ext cx="1440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恩尼格码</a:t>
            </a:r>
          </a:p>
        </p:txBody>
      </p:sp>
    </p:spTree>
    <p:extLst>
      <p:ext uri="{BB962C8B-B14F-4D97-AF65-F5344CB8AC3E}">
        <p14:creationId xmlns:p14="http://schemas.microsoft.com/office/powerpoint/2010/main" val="382020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97E4B6C-96D9-AA49-964B-AA69593918BF}"/>
              </a:ext>
            </a:extLst>
          </p:cNvPr>
          <p:cNvSpPr/>
          <p:nvPr/>
        </p:nvSpPr>
        <p:spPr>
          <a:xfrm>
            <a:off x="1201043" y="1557586"/>
            <a:ext cx="777686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1949</a:t>
            </a:r>
            <a:r>
              <a:rPr lang="zh-CN" altLang="en-US" dirty="0"/>
              <a:t>年</a:t>
            </a:r>
            <a:r>
              <a:rPr lang="en-US" altLang="zh-CN" dirty="0"/>
              <a:t>Shannon </a:t>
            </a:r>
            <a:r>
              <a:rPr lang="zh-CN" altLang="en-US" dirty="0"/>
              <a:t>发表的论文</a:t>
            </a:r>
            <a:r>
              <a:rPr lang="en-US" altLang="zh-CN" dirty="0"/>
              <a:t>《</a:t>
            </a:r>
            <a:r>
              <a:rPr lang="en-US" altLang="zh-CN" dirty="0">
                <a:solidFill>
                  <a:srgbClr val="3342C2"/>
                </a:solidFill>
              </a:rPr>
              <a:t>Communication theory of secret systems</a:t>
            </a:r>
            <a:r>
              <a:rPr lang="en-US" altLang="zh-CN" dirty="0"/>
              <a:t>》</a:t>
            </a:r>
            <a:r>
              <a:rPr lang="zh-CN" altLang="en-US" dirty="0"/>
              <a:t>为密码学建立了理论基础，从此密码学成为一门</a:t>
            </a:r>
            <a:r>
              <a:rPr lang="zh-CN" altLang="en-US" dirty="0">
                <a:solidFill>
                  <a:srgbClr val="3342C2"/>
                </a:solidFill>
              </a:rPr>
              <a:t>科学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  <a:p>
            <a:pPr>
              <a:buFont typeface="Wingdings" pitchFamily="2" charset="2"/>
              <a:buNone/>
            </a:pPr>
            <a:endParaRPr lang="zh-CN" altLang="en-US" sz="800" dirty="0"/>
          </a:p>
          <a:p>
            <a:pPr>
              <a:buFont typeface="Wingdings" pitchFamily="2" charset="2"/>
              <a:buNone/>
            </a:pPr>
            <a:r>
              <a:rPr lang="en-US" altLang="zh-CN" dirty="0"/>
              <a:t>Shannon</a:t>
            </a:r>
            <a:r>
              <a:rPr lang="zh-CN" altLang="en-US" dirty="0"/>
              <a:t>利用信息论的方法研究加密问题，利用数学的方法将信息源、密钥源以及密钥做了定量描述和分析。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endParaRPr lang="zh-CN" altLang="en-US" dirty="0"/>
          </a:p>
          <a:p>
            <a:pPr>
              <a:buFont typeface="Wingdings" pitchFamily="2" charset="2"/>
              <a:buNone/>
            </a:pPr>
            <a:endParaRPr lang="zh-CN" altLang="en-US" sz="1000" dirty="0"/>
          </a:p>
          <a:p>
            <a:r>
              <a:rPr lang="zh-CN" altLang="en-US" dirty="0">
                <a:sym typeface="Wingdings" pitchFamily="2" charset="2"/>
              </a:rPr>
              <a:t>主要特点：</a:t>
            </a:r>
            <a:r>
              <a:rPr lang="zh-CN" altLang="en-US" dirty="0"/>
              <a:t>数据的安全</a:t>
            </a:r>
            <a:r>
              <a:rPr lang="zh-CN" altLang="en-US" dirty="0">
                <a:solidFill>
                  <a:srgbClr val="3342C2"/>
                </a:solidFill>
              </a:rPr>
              <a:t>基于密钥</a:t>
            </a:r>
            <a:r>
              <a:rPr lang="zh-CN" altLang="en-US" dirty="0"/>
              <a:t>而不是算法的保密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F5D620E-DF43-A841-9058-2736EDF7D6AA}"/>
              </a:ext>
            </a:extLst>
          </p:cNvPr>
          <p:cNvGrpSpPr/>
          <p:nvPr/>
        </p:nvGrpSpPr>
        <p:grpSpPr>
          <a:xfrm>
            <a:off x="480963" y="261442"/>
            <a:ext cx="547092" cy="547092"/>
            <a:chOff x="1997198" y="1485578"/>
            <a:chExt cx="547092" cy="54709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BD80C2F-E126-2C4E-B247-AA59156E787F}"/>
                </a:ext>
              </a:extLst>
            </p:cNvPr>
            <p:cNvSpPr/>
            <p:nvPr/>
          </p:nvSpPr>
          <p:spPr>
            <a:xfrm>
              <a:off x="1997198" y="1485578"/>
              <a:ext cx="547092" cy="547092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  <a:effectLst>
              <a:glow rad="63500">
                <a:schemeClr val="accent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noFill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三角形 7">
              <a:extLst>
                <a:ext uri="{FF2B5EF4-FFF2-40B4-BE49-F238E27FC236}">
                  <a16:creationId xmlns:a16="http://schemas.microsoft.com/office/drawing/2014/main" id="{7E026365-CD4F-284E-9B70-E5631325202F}"/>
                </a:ext>
              </a:extLst>
            </p:cNvPr>
            <p:cNvSpPr/>
            <p:nvPr/>
          </p:nvSpPr>
          <p:spPr>
            <a:xfrm>
              <a:off x="2169380" y="1646863"/>
              <a:ext cx="202730" cy="174766"/>
            </a:xfrm>
            <a:prstGeom prst="triangl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行业研究">
            <a:extLst>
              <a:ext uri="{FF2B5EF4-FFF2-40B4-BE49-F238E27FC236}">
                <a16:creationId xmlns:a16="http://schemas.microsoft.com/office/drawing/2014/main" id="{B44D4FFE-E4CF-D441-99E2-10307E4E4E0B}"/>
              </a:ext>
            </a:extLst>
          </p:cNvPr>
          <p:cNvSpPr/>
          <p:nvPr/>
        </p:nvSpPr>
        <p:spPr>
          <a:xfrm>
            <a:off x="1200237" y="240110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密码学简介：近代密码学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C4871E-836B-6B4A-BEC5-2EF7E9CDE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037" y="1845978"/>
            <a:ext cx="23004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67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97E4B6C-96D9-AA49-964B-AA69593918BF}"/>
              </a:ext>
            </a:extLst>
          </p:cNvPr>
          <p:cNvSpPr/>
          <p:nvPr/>
        </p:nvSpPr>
        <p:spPr>
          <a:xfrm>
            <a:off x="1201043" y="1212568"/>
            <a:ext cx="9937104" cy="1137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1976</a:t>
            </a:r>
            <a:r>
              <a:rPr lang="zh-CN" altLang="en-US" dirty="0"/>
              <a:t>年</a:t>
            </a:r>
            <a:r>
              <a:rPr lang="en" altLang="zh-CN" dirty="0"/>
              <a:t>Whitfield Diffie</a:t>
            </a:r>
            <a:r>
              <a:rPr lang="zh-CN" altLang="en-US" dirty="0"/>
              <a:t>和</a:t>
            </a:r>
            <a:r>
              <a:rPr lang="en" altLang="zh-CN" dirty="0"/>
              <a:t>Martin Hellman</a:t>
            </a:r>
            <a:r>
              <a:rPr lang="zh-CN" altLang="en-US" dirty="0"/>
              <a:t>的</a:t>
            </a:r>
            <a:r>
              <a:rPr lang="en-US" altLang="zh-CN" dirty="0"/>
              <a:t>《New directions in cryptography》</a:t>
            </a:r>
            <a:r>
              <a:rPr lang="zh-CN" altLang="en-US" dirty="0"/>
              <a:t>开创了公钥密码学的新纪元。</a:t>
            </a:r>
            <a:endParaRPr lang="en-US" altLang="zh-CN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2DFBBD1-B15E-FD4D-9431-05B95038C727}"/>
              </a:ext>
            </a:extLst>
          </p:cNvPr>
          <p:cNvGrpSpPr/>
          <p:nvPr/>
        </p:nvGrpSpPr>
        <p:grpSpPr>
          <a:xfrm>
            <a:off x="480963" y="261442"/>
            <a:ext cx="547092" cy="547092"/>
            <a:chOff x="1997198" y="1485578"/>
            <a:chExt cx="547092" cy="54709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6AD69A3-3DAA-2642-A14E-0EF6C54D3712}"/>
                </a:ext>
              </a:extLst>
            </p:cNvPr>
            <p:cNvSpPr/>
            <p:nvPr/>
          </p:nvSpPr>
          <p:spPr>
            <a:xfrm>
              <a:off x="1997198" y="1485578"/>
              <a:ext cx="547092" cy="547092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  <a:effectLst>
              <a:glow rad="63500">
                <a:schemeClr val="accent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noFill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三角形 5">
              <a:extLst>
                <a:ext uri="{FF2B5EF4-FFF2-40B4-BE49-F238E27FC236}">
                  <a16:creationId xmlns:a16="http://schemas.microsoft.com/office/drawing/2014/main" id="{35842010-DD5E-8C4C-A3BB-6EFFE381BA21}"/>
                </a:ext>
              </a:extLst>
            </p:cNvPr>
            <p:cNvSpPr/>
            <p:nvPr/>
          </p:nvSpPr>
          <p:spPr>
            <a:xfrm>
              <a:off x="2169380" y="1646863"/>
              <a:ext cx="202730" cy="174766"/>
            </a:xfrm>
            <a:prstGeom prst="triangl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行业研究">
            <a:extLst>
              <a:ext uri="{FF2B5EF4-FFF2-40B4-BE49-F238E27FC236}">
                <a16:creationId xmlns:a16="http://schemas.microsoft.com/office/drawing/2014/main" id="{B07F046A-BE25-D243-8F19-6B753C6E81DC}"/>
              </a:ext>
            </a:extLst>
          </p:cNvPr>
          <p:cNvSpPr/>
          <p:nvPr/>
        </p:nvSpPr>
        <p:spPr>
          <a:xfrm>
            <a:off x="1200237" y="240110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密码学简介：现代密码学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79691C-1F6D-ED4F-8674-E39695DAE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707" y="2421682"/>
            <a:ext cx="2780597" cy="32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36ACB0-8A3B-A642-823D-327FD5F15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211" y="2421682"/>
            <a:ext cx="2160000" cy="3240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1972AD1-0E26-5449-A476-E13E8410597C}"/>
              </a:ext>
            </a:extLst>
          </p:cNvPr>
          <p:cNvSpPr txBox="1"/>
          <p:nvPr/>
        </p:nvSpPr>
        <p:spPr>
          <a:xfrm>
            <a:off x="2749095" y="5735320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Whitfield Diffie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DE3D16-97D4-9C4E-9F55-BCD66E65CCCA}"/>
              </a:ext>
            </a:extLst>
          </p:cNvPr>
          <p:cNvSpPr txBox="1"/>
          <p:nvPr/>
        </p:nvSpPr>
        <p:spPr>
          <a:xfrm>
            <a:off x="7444952" y="5733690"/>
            <a:ext cx="2246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Martin Hellman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163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B38BE34-601E-7342-847F-6DA4D229EF69}"/>
              </a:ext>
            </a:extLst>
          </p:cNvPr>
          <p:cNvGrpSpPr/>
          <p:nvPr/>
        </p:nvGrpSpPr>
        <p:grpSpPr>
          <a:xfrm>
            <a:off x="348970" y="2997746"/>
            <a:ext cx="11841524" cy="0"/>
            <a:chOff x="840000" y="3019059"/>
            <a:chExt cx="7694400" cy="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1E403101-DA3D-5147-80EB-3D9BECF8C767}"/>
                </a:ext>
              </a:extLst>
            </p:cNvPr>
            <p:cNvCxnSpPr/>
            <p:nvPr/>
          </p:nvCxnSpPr>
          <p:spPr>
            <a:xfrm>
              <a:off x="840000" y="3019059"/>
              <a:ext cx="3062193" cy="0"/>
            </a:xfrm>
            <a:prstGeom prst="line">
              <a:avLst/>
            </a:prstGeom>
            <a:ln w="76200">
              <a:solidFill>
                <a:srgbClr val="006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46">
              <a:extLst>
                <a:ext uri="{FF2B5EF4-FFF2-40B4-BE49-F238E27FC236}">
                  <a16:creationId xmlns:a16="http://schemas.microsoft.com/office/drawing/2014/main" id="{9CE32D32-4CFB-2946-AD8A-94EDE4B06808}"/>
                </a:ext>
              </a:extLst>
            </p:cNvPr>
            <p:cNvCxnSpPr/>
            <p:nvPr/>
          </p:nvCxnSpPr>
          <p:spPr>
            <a:xfrm>
              <a:off x="3784843" y="3019059"/>
              <a:ext cx="4749557" cy="0"/>
            </a:xfrm>
            <a:prstGeom prst="line">
              <a:avLst/>
            </a:prstGeom>
            <a:ln w="76200">
              <a:solidFill>
                <a:srgbClr val="006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椭圆 34">
            <a:extLst>
              <a:ext uri="{FF2B5EF4-FFF2-40B4-BE49-F238E27FC236}">
                <a16:creationId xmlns:a16="http://schemas.microsoft.com/office/drawing/2014/main" id="{4FEF7D2B-DC75-4B4C-ABD3-3AAAAA973251}"/>
              </a:ext>
            </a:extLst>
          </p:cNvPr>
          <p:cNvSpPr/>
          <p:nvPr/>
        </p:nvSpPr>
        <p:spPr>
          <a:xfrm>
            <a:off x="763566" y="2349673"/>
            <a:ext cx="1080000" cy="1080000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0067B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+mn-ea"/>
              <a:sym typeface="Arial" panose="020B0604020202020204" pitchFamily="34" charset="0"/>
            </a:endParaRPr>
          </a:p>
        </p:txBody>
      </p:sp>
      <p:sp>
        <p:nvSpPr>
          <p:cNvPr id="6" name="TextBox 60">
            <a:extLst>
              <a:ext uri="{FF2B5EF4-FFF2-40B4-BE49-F238E27FC236}">
                <a16:creationId xmlns:a16="http://schemas.microsoft.com/office/drawing/2014/main" id="{21AFC0D4-A316-1648-9C56-74F14F28E21F}"/>
              </a:ext>
            </a:extLst>
          </p:cNvPr>
          <p:cNvSpPr txBox="1"/>
          <p:nvPr/>
        </p:nvSpPr>
        <p:spPr>
          <a:xfrm>
            <a:off x="817910" y="2785592"/>
            <a:ext cx="1004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1949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年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B76B02-6743-CF46-8071-8C5D6AACDBD9}"/>
              </a:ext>
            </a:extLst>
          </p:cNvPr>
          <p:cNvSpPr/>
          <p:nvPr/>
        </p:nvSpPr>
        <p:spPr>
          <a:xfrm>
            <a:off x="4508686" y="3802028"/>
            <a:ext cx="2092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+mn-ea"/>
                <a:sym typeface="Arial" panose="020B0604020202020204" pitchFamily="34" charset="0"/>
              </a:rPr>
              <a:t>MIT</a:t>
            </a:r>
            <a:r>
              <a:rPr lang="zh-CN" altLang="en-US" sz="2000" dirty="0">
                <a:latin typeface="+mn-ea"/>
                <a:sym typeface="Arial" panose="020B0604020202020204" pitchFamily="34" charset="0"/>
              </a:rPr>
              <a:t>三位科学家提出</a:t>
            </a:r>
            <a:r>
              <a:rPr lang="en-US" altLang="zh-CN" sz="2000" b="1" dirty="0">
                <a:latin typeface="+mn-ea"/>
                <a:sym typeface="Arial" panose="020B0604020202020204" pitchFamily="34" charset="0"/>
              </a:rPr>
              <a:t>RSA</a:t>
            </a:r>
            <a:r>
              <a:rPr lang="zh-CN" altLang="en-US" sz="2000" dirty="0">
                <a:latin typeface="+mn-ea"/>
                <a:sym typeface="Arial" panose="020B0604020202020204" pitchFamily="34" charset="0"/>
              </a:rPr>
              <a:t>加密算法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3831F0-A765-564B-8B06-C9FB163438AF}"/>
              </a:ext>
            </a:extLst>
          </p:cNvPr>
          <p:cNvSpPr/>
          <p:nvPr/>
        </p:nvSpPr>
        <p:spPr>
          <a:xfrm>
            <a:off x="7335981" y="3802028"/>
            <a:ext cx="22528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/>
              <a:t>Rijndael</a:t>
            </a:r>
            <a:r>
              <a:rPr lang="zh-CN" altLang="en-US" sz="2000" dirty="0"/>
              <a:t>作为</a:t>
            </a:r>
            <a:r>
              <a:rPr lang="en-US" altLang="zh-CN" sz="2000" dirty="0"/>
              <a:t>DES</a:t>
            </a:r>
            <a:r>
              <a:rPr lang="zh-CN" altLang="zh-CN" sz="2000" dirty="0"/>
              <a:t>的替代者</a:t>
            </a:r>
            <a:r>
              <a:rPr lang="en-US" altLang="zh-CN" sz="2000" dirty="0"/>
              <a:t>,</a:t>
            </a:r>
            <a:r>
              <a:rPr lang="zh-CN" altLang="en-US" sz="2000" dirty="0"/>
              <a:t>成为</a:t>
            </a:r>
            <a:r>
              <a:rPr lang="en-US" altLang="zh-CN" sz="2000" b="1" dirty="0"/>
              <a:t>AES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07C0F26-2D63-514A-9947-70D9B1518F0C}"/>
              </a:ext>
            </a:extLst>
          </p:cNvPr>
          <p:cNvSpPr/>
          <p:nvPr/>
        </p:nvSpPr>
        <p:spPr>
          <a:xfrm>
            <a:off x="-239117" y="1341562"/>
            <a:ext cx="30127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+mn-ea"/>
              </a:rPr>
              <a:t>Shannon </a:t>
            </a:r>
            <a:r>
              <a:rPr lang="zh-CN" altLang="en-US" sz="2000" dirty="0">
                <a:latin typeface="+mn-ea"/>
              </a:rPr>
              <a:t>发表</a:t>
            </a:r>
            <a:r>
              <a:rPr lang="en-US" altLang="zh-CN" sz="2000" dirty="0">
                <a:latin typeface="+mn-ea"/>
              </a:rPr>
              <a:t>《Communication theory of secret systems》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61F3AB2-010A-4045-B1BD-9588F65B1884}"/>
              </a:ext>
            </a:extLst>
          </p:cNvPr>
          <p:cNvSpPr/>
          <p:nvPr/>
        </p:nvSpPr>
        <p:spPr>
          <a:xfrm>
            <a:off x="5953571" y="1413570"/>
            <a:ext cx="20907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/>
              <a:t>Koblitz</a:t>
            </a:r>
            <a:r>
              <a:rPr lang="zh-CN" altLang="en-US" sz="2000" dirty="0"/>
              <a:t>和</a:t>
            </a:r>
            <a:r>
              <a:rPr lang="en" altLang="zh-CN" sz="2000" dirty="0"/>
              <a:t>Miller</a:t>
            </a:r>
            <a:r>
              <a:rPr lang="zh-CN" altLang="en-US" sz="2000" dirty="0"/>
              <a:t>分别提出</a:t>
            </a:r>
            <a:r>
              <a:rPr lang="zh-CN" altLang="en-US" sz="2000" b="1" dirty="0"/>
              <a:t>椭圆曲线密码学</a:t>
            </a:r>
            <a:endParaRPr lang="en-US" altLang="zh-CN" sz="20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13F3DB-1042-D146-B60A-113DC8E700DA}"/>
              </a:ext>
            </a:extLst>
          </p:cNvPr>
          <p:cNvSpPr/>
          <p:nvPr/>
        </p:nvSpPr>
        <p:spPr>
          <a:xfrm>
            <a:off x="3143191" y="1569780"/>
            <a:ext cx="15862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2000" b="1" dirty="0">
                <a:latin typeface="+mn-ea"/>
              </a:rPr>
              <a:t>DES</a:t>
            </a:r>
            <a:r>
              <a:rPr lang="zh-CN" altLang="en-US" sz="2000" dirty="0">
                <a:latin typeface="+mn-ea"/>
              </a:rPr>
              <a:t>被确定为联邦标准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8512B97-4B83-F84D-981D-5959C9863C86}"/>
              </a:ext>
            </a:extLst>
          </p:cNvPr>
          <p:cNvSpPr/>
          <p:nvPr/>
        </p:nvSpPr>
        <p:spPr>
          <a:xfrm>
            <a:off x="1822740" y="3645818"/>
            <a:ext cx="24746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+mn-ea"/>
              </a:rPr>
              <a:t>Diffie</a:t>
            </a:r>
            <a:r>
              <a:rPr lang="zh-CN" altLang="en-US" sz="2000" dirty="0">
                <a:latin typeface="+mn-ea"/>
              </a:rPr>
              <a:t>和</a:t>
            </a:r>
            <a:r>
              <a:rPr lang="en-US" altLang="zh-CN" sz="2000" dirty="0">
                <a:latin typeface="+mn-ea"/>
              </a:rPr>
              <a:t>Hellman </a:t>
            </a:r>
            <a:r>
              <a:rPr lang="zh-CN" altLang="en-US" sz="2000" dirty="0">
                <a:latin typeface="+mn-ea"/>
              </a:rPr>
              <a:t>发表</a:t>
            </a:r>
            <a:r>
              <a:rPr lang="en-US" altLang="zh-CN" sz="2000" dirty="0">
                <a:latin typeface="+mn-ea"/>
              </a:rPr>
              <a:t>《New directions in cryptography》</a:t>
            </a:r>
            <a:endParaRPr lang="zh-CN" altLang="en-US" sz="2000" dirty="0">
              <a:solidFill>
                <a:srgbClr val="03A9F3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9AEAB37-4A8D-5B4F-96E4-2C8D46DA93D7}"/>
              </a:ext>
            </a:extLst>
          </p:cNvPr>
          <p:cNvSpPr/>
          <p:nvPr/>
        </p:nvSpPr>
        <p:spPr>
          <a:xfrm>
            <a:off x="9049915" y="1550834"/>
            <a:ext cx="17410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Keccak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算法成为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SHA3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标准</a:t>
            </a:r>
          </a:p>
        </p:txBody>
      </p:sp>
      <p:sp>
        <p:nvSpPr>
          <p:cNvPr id="15" name="椭圆 34">
            <a:extLst>
              <a:ext uri="{FF2B5EF4-FFF2-40B4-BE49-F238E27FC236}">
                <a16:creationId xmlns:a16="http://schemas.microsoft.com/office/drawing/2014/main" id="{0F57DEF5-0430-054D-97F5-8F643F680C00}"/>
              </a:ext>
            </a:extLst>
          </p:cNvPr>
          <p:cNvSpPr/>
          <p:nvPr/>
        </p:nvSpPr>
        <p:spPr>
          <a:xfrm>
            <a:off x="3486095" y="2349673"/>
            <a:ext cx="1080000" cy="1080000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0067B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+mn-ea"/>
              <a:sym typeface="Arial" panose="020B0604020202020204" pitchFamily="34" charset="0"/>
            </a:endParaRPr>
          </a:p>
        </p:txBody>
      </p:sp>
      <p:sp>
        <p:nvSpPr>
          <p:cNvPr id="16" name="椭圆 34">
            <a:extLst>
              <a:ext uri="{FF2B5EF4-FFF2-40B4-BE49-F238E27FC236}">
                <a16:creationId xmlns:a16="http://schemas.microsoft.com/office/drawing/2014/main" id="{EBDE2493-2F24-9442-9C99-8D1942627E68}"/>
              </a:ext>
            </a:extLst>
          </p:cNvPr>
          <p:cNvSpPr/>
          <p:nvPr/>
        </p:nvSpPr>
        <p:spPr>
          <a:xfrm>
            <a:off x="6411324" y="2357225"/>
            <a:ext cx="1080000" cy="1080000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0067B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+mn-ea"/>
              <a:sym typeface="Arial" panose="020B0604020202020204" pitchFamily="34" charset="0"/>
            </a:endParaRPr>
          </a:p>
        </p:txBody>
      </p:sp>
      <p:sp>
        <p:nvSpPr>
          <p:cNvPr id="17" name="椭圆 34">
            <a:extLst>
              <a:ext uri="{FF2B5EF4-FFF2-40B4-BE49-F238E27FC236}">
                <a16:creationId xmlns:a16="http://schemas.microsoft.com/office/drawing/2014/main" id="{8982779C-9AF2-F743-801E-D34F0B037191}"/>
              </a:ext>
            </a:extLst>
          </p:cNvPr>
          <p:cNvSpPr/>
          <p:nvPr/>
        </p:nvSpPr>
        <p:spPr>
          <a:xfrm>
            <a:off x="9433567" y="2349673"/>
            <a:ext cx="1080000" cy="1080000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0067B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sym typeface="Arial" panose="020B0604020202020204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2E1B712-40D1-2E4D-A2D1-D9DAB85A57EB}"/>
              </a:ext>
            </a:extLst>
          </p:cNvPr>
          <p:cNvGrpSpPr/>
          <p:nvPr/>
        </p:nvGrpSpPr>
        <p:grpSpPr>
          <a:xfrm rot="10800000">
            <a:off x="4918009" y="2575318"/>
            <a:ext cx="1080000" cy="108000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等腰三角形 43">
              <a:extLst>
                <a:ext uri="{FF2B5EF4-FFF2-40B4-BE49-F238E27FC236}">
                  <a16:creationId xmlns:a16="http://schemas.microsoft.com/office/drawing/2014/main" id="{1BE651EC-FE09-ED46-9E7E-61F98D0AE06D}"/>
                </a:ext>
              </a:extLst>
            </p:cNvPr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等腰三角形 42">
              <a:extLst>
                <a:ext uri="{FF2B5EF4-FFF2-40B4-BE49-F238E27FC236}">
                  <a16:creationId xmlns:a16="http://schemas.microsoft.com/office/drawing/2014/main" id="{42FB1C42-8403-CF40-89BE-B9A1A34C3EAF}"/>
                </a:ext>
              </a:extLst>
            </p:cNvPr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2AABF1E-D1A5-994F-8107-B1358C0B7AD8}"/>
              </a:ext>
            </a:extLst>
          </p:cNvPr>
          <p:cNvGrpSpPr/>
          <p:nvPr/>
        </p:nvGrpSpPr>
        <p:grpSpPr>
          <a:xfrm rot="10800000">
            <a:off x="7922425" y="2547538"/>
            <a:ext cx="1080000" cy="108000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等腰三角形 43">
              <a:extLst>
                <a:ext uri="{FF2B5EF4-FFF2-40B4-BE49-F238E27FC236}">
                  <a16:creationId xmlns:a16="http://schemas.microsoft.com/office/drawing/2014/main" id="{023573FE-4EF0-7F4B-B2EC-3204B83BBE71}"/>
                </a:ext>
              </a:extLst>
            </p:cNvPr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等腰三角形 42">
              <a:extLst>
                <a:ext uri="{FF2B5EF4-FFF2-40B4-BE49-F238E27FC236}">
                  <a16:creationId xmlns:a16="http://schemas.microsoft.com/office/drawing/2014/main" id="{F9A8CCC3-9F6B-9E46-BDFA-E8DA1BAEF93D}"/>
                </a:ext>
              </a:extLst>
            </p:cNvPr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E7D3A4E-6FEA-8041-B64B-78545A66A8E1}"/>
              </a:ext>
            </a:extLst>
          </p:cNvPr>
          <p:cNvGrpSpPr/>
          <p:nvPr/>
        </p:nvGrpSpPr>
        <p:grpSpPr>
          <a:xfrm rot="10800000">
            <a:off x="10997739" y="2486464"/>
            <a:ext cx="1080000" cy="108000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等腰三角形 43">
              <a:extLst>
                <a:ext uri="{FF2B5EF4-FFF2-40B4-BE49-F238E27FC236}">
                  <a16:creationId xmlns:a16="http://schemas.microsoft.com/office/drawing/2014/main" id="{5CCA299B-FD07-E946-8AB7-C755EA7731F6}"/>
                </a:ext>
              </a:extLst>
            </p:cNvPr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等腰三角形 42">
              <a:extLst>
                <a:ext uri="{FF2B5EF4-FFF2-40B4-BE49-F238E27FC236}">
                  <a16:creationId xmlns:a16="http://schemas.microsoft.com/office/drawing/2014/main" id="{98F52335-4DE7-3C4C-858F-C30A8FBAC369}"/>
                </a:ext>
              </a:extLst>
            </p:cNvPr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TextBox 75">
            <a:extLst>
              <a:ext uri="{FF2B5EF4-FFF2-40B4-BE49-F238E27FC236}">
                <a16:creationId xmlns:a16="http://schemas.microsoft.com/office/drawing/2014/main" id="{C26FD080-B15D-1944-B00A-000465B7742B}"/>
              </a:ext>
            </a:extLst>
          </p:cNvPr>
          <p:cNvSpPr txBox="1"/>
          <p:nvPr/>
        </p:nvSpPr>
        <p:spPr>
          <a:xfrm>
            <a:off x="3546327" y="2781722"/>
            <a:ext cx="1039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1976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年</a:t>
            </a:r>
          </a:p>
        </p:txBody>
      </p:sp>
      <p:sp>
        <p:nvSpPr>
          <p:cNvPr id="28" name="TextBox 76">
            <a:extLst>
              <a:ext uri="{FF2B5EF4-FFF2-40B4-BE49-F238E27FC236}">
                <a16:creationId xmlns:a16="http://schemas.microsoft.com/office/drawing/2014/main" id="{E96561E5-D31E-9B48-83D7-C45380BB9D7C}"/>
              </a:ext>
            </a:extLst>
          </p:cNvPr>
          <p:cNvSpPr txBox="1"/>
          <p:nvPr/>
        </p:nvSpPr>
        <p:spPr>
          <a:xfrm>
            <a:off x="4915964" y="2781722"/>
            <a:ext cx="1093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3A9F3"/>
                </a:solidFill>
                <a:latin typeface="+mn-ea"/>
                <a:sym typeface="Arial" panose="020B0604020202020204" pitchFamily="34" charset="0"/>
              </a:rPr>
              <a:t>1977</a:t>
            </a:r>
            <a:r>
              <a:rPr lang="zh-CN" altLang="en-US" sz="2000" dirty="0">
                <a:solidFill>
                  <a:srgbClr val="03A9F3"/>
                </a:solidFill>
                <a:latin typeface="+mn-ea"/>
                <a:sym typeface="Arial" panose="020B0604020202020204" pitchFamily="34" charset="0"/>
              </a:rPr>
              <a:t>年</a:t>
            </a:r>
          </a:p>
        </p:txBody>
      </p:sp>
      <p:sp>
        <p:nvSpPr>
          <p:cNvPr id="29" name="TextBox 77">
            <a:extLst>
              <a:ext uri="{FF2B5EF4-FFF2-40B4-BE49-F238E27FC236}">
                <a16:creationId xmlns:a16="http://schemas.microsoft.com/office/drawing/2014/main" id="{D601D8A9-7FDD-014D-A56A-37D4FE609DAD}"/>
              </a:ext>
            </a:extLst>
          </p:cNvPr>
          <p:cNvSpPr txBox="1"/>
          <p:nvPr/>
        </p:nvSpPr>
        <p:spPr>
          <a:xfrm>
            <a:off x="6524518" y="2781722"/>
            <a:ext cx="948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1985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年</a:t>
            </a:r>
          </a:p>
        </p:txBody>
      </p:sp>
      <p:sp>
        <p:nvSpPr>
          <p:cNvPr id="30" name="TextBox 78">
            <a:extLst>
              <a:ext uri="{FF2B5EF4-FFF2-40B4-BE49-F238E27FC236}">
                <a16:creationId xmlns:a16="http://schemas.microsoft.com/office/drawing/2014/main" id="{66873F06-EDE1-4B45-85D0-40D3DEBEAC93}"/>
              </a:ext>
            </a:extLst>
          </p:cNvPr>
          <p:cNvSpPr txBox="1"/>
          <p:nvPr/>
        </p:nvSpPr>
        <p:spPr>
          <a:xfrm>
            <a:off x="7989246" y="2783225"/>
            <a:ext cx="988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3A9F3"/>
                </a:solidFill>
                <a:latin typeface="+mn-ea"/>
                <a:sym typeface="Arial" panose="020B0604020202020204" pitchFamily="34" charset="0"/>
              </a:rPr>
              <a:t>2001</a:t>
            </a:r>
            <a:r>
              <a:rPr lang="zh-CN" altLang="en-US" sz="2000" dirty="0">
                <a:solidFill>
                  <a:srgbClr val="03A9F3"/>
                </a:solidFill>
                <a:latin typeface="+mn-ea"/>
                <a:sym typeface="Arial" panose="020B0604020202020204" pitchFamily="34" charset="0"/>
              </a:rPr>
              <a:t>年</a:t>
            </a:r>
          </a:p>
        </p:txBody>
      </p:sp>
      <p:sp>
        <p:nvSpPr>
          <p:cNvPr id="31" name="TextBox 79">
            <a:extLst>
              <a:ext uri="{FF2B5EF4-FFF2-40B4-BE49-F238E27FC236}">
                <a16:creationId xmlns:a16="http://schemas.microsoft.com/office/drawing/2014/main" id="{DBE38FD3-18EE-924E-BDF3-7165F7FAD2B3}"/>
              </a:ext>
            </a:extLst>
          </p:cNvPr>
          <p:cNvSpPr txBox="1"/>
          <p:nvPr/>
        </p:nvSpPr>
        <p:spPr>
          <a:xfrm>
            <a:off x="9535175" y="278172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2015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年</a:t>
            </a:r>
          </a:p>
        </p:txBody>
      </p:sp>
      <p:sp>
        <p:nvSpPr>
          <p:cNvPr id="32" name="TextBox 82">
            <a:extLst>
              <a:ext uri="{FF2B5EF4-FFF2-40B4-BE49-F238E27FC236}">
                <a16:creationId xmlns:a16="http://schemas.microsoft.com/office/drawing/2014/main" id="{9A783E78-DFFD-DC48-B447-DAF5BBD0B12C}"/>
              </a:ext>
            </a:extLst>
          </p:cNvPr>
          <p:cNvSpPr txBox="1"/>
          <p:nvPr/>
        </p:nvSpPr>
        <p:spPr>
          <a:xfrm>
            <a:off x="11210155" y="2741652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3A9F3"/>
                </a:solidFill>
                <a:latin typeface="+mn-ea"/>
                <a:sym typeface="Arial" panose="020B0604020202020204" pitchFamily="34" charset="0"/>
              </a:rPr>
              <a:t>…</a:t>
            </a:r>
            <a:endParaRPr lang="zh-CN" altLang="en-US" sz="2000" dirty="0">
              <a:solidFill>
                <a:srgbClr val="03A9F3"/>
              </a:solidFill>
              <a:latin typeface="+mn-ea"/>
              <a:sym typeface="Arial" panose="020B0604020202020204" pitchFamily="34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C4556CD-E55D-2D41-9347-55FFF7FBA0AD}"/>
              </a:ext>
            </a:extLst>
          </p:cNvPr>
          <p:cNvGrpSpPr/>
          <p:nvPr/>
        </p:nvGrpSpPr>
        <p:grpSpPr>
          <a:xfrm rot="10800000">
            <a:off x="2569196" y="2529395"/>
            <a:ext cx="1080000" cy="108000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等腰三角形 43">
              <a:extLst>
                <a:ext uri="{FF2B5EF4-FFF2-40B4-BE49-F238E27FC236}">
                  <a16:creationId xmlns:a16="http://schemas.microsoft.com/office/drawing/2014/main" id="{C94DDEE3-1571-2243-B037-96457CA13A2F}"/>
                </a:ext>
              </a:extLst>
            </p:cNvPr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等腰三角形 42">
              <a:extLst>
                <a:ext uri="{FF2B5EF4-FFF2-40B4-BE49-F238E27FC236}">
                  <a16:creationId xmlns:a16="http://schemas.microsoft.com/office/drawing/2014/main" id="{D0E3DBDA-CFFF-2F4C-BD0E-B56B10F111F7}"/>
                </a:ext>
              </a:extLst>
            </p:cNvPr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6" name="TextBox 10">
            <a:extLst>
              <a:ext uri="{FF2B5EF4-FFF2-40B4-BE49-F238E27FC236}">
                <a16:creationId xmlns:a16="http://schemas.microsoft.com/office/drawing/2014/main" id="{D3DEAAB2-06A3-5245-94E8-E7A280757CC6}"/>
              </a:ext>
            </a:extLst>
          </p:cNvPr>
          <p:cNvSpPr txBox="1"/>
          <p:nvPr/>
        </p:nvSpPr>
        <p:spPr>
          <a:xfrm>
            <a:off x="2589772" y="2781722"/>
            <a:ext cx="1054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3A9F3"/>
                </a:solidFill>
                <a:latin typeface="+mn-ea"/>
                <a:sym typeface="Arial" panose="020B0604020202020204" pitchFamily="34" charset="0"/>
              </a:rPr>
              <a:t>1976</a:t>
            </a:r>
            <a:r>
              <a:rPr lang="zh-CN" altLang="en-US" sz="2000" dirty="0">
                <a:solidFill>
                  <a:srgbClr val="03A9F3"/>
                </a:solidFill>
                <a:latin typeface="+mn-ea"/>
                <a:sym typeface="Arial" panose="020B0604020202020204" pitchFamily="34" charset="0"/>
              </a:rPr>
              <a:t>年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E705EA7-3D2B-1C44-8405-F012886DD06A}"/>
              </a:ext>
            </a:extLst>
          </p:cNvPr>
          <p:cNvSpPr/>
          <p:nvPr/>
        </p:nvSpPr>
        <p:spPr>
          <a:xfrm>
            <a:off x="10915712" y="3638267"/>
            <a:ext cx="13025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ECC</a:t>
            </a:r>
          </a:p>
          <a:p>
            <a:r>
              <a:rPr lang="zh-CN" altLang="en-US" sz="2000" dirty="0"/>
              <a:t>量子密码</a:t>
            </a:r>
            <a:endParaRPr lang="en-US" altLang="zh-CN" sz="2000" dirty="0"/>
          </a:p>
          <a:p>
            <a:r>
              <a:rPr lang="en-US" altLang="zh-CN" sz="2000" dirty="0"/>
              <a:t>…</a:t>
            </a:r>
          </a:p>
        </p:txBody>
      </p:sp>
      <p:sp>
        <p:nvSpPr>
          <p:cNvPr id="38" name="行业研究">
            <a:extLst>
              <a:ext uri="{FF2B5EF4-FFF2-40B4-BE49-F238E27FC236}">
                <a16:creationId xmlns:a16="http://schemas.microsoft.com/office/drawing/2014/main" id="{144037E1-0C0C-B44F-AD66-943187DC530B}"/>
              </a:ext>
            </a:extLst>
          </p:cNvPr>
          <p:cNvSpPr/>
          <p:nvPr/>
        </p:nvSpPr>
        <p:spPr>
          <a:xfrm>
            <a:off x="1200237" y="240110"/>
            <a:ext cx="9072000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Autofit/>
          </a:bodyPr>
          <a:lstStyle/>
          <a:p>
            <a:pPr defTabSz="758951">
              <a:lnSpc>
                <a:spcPts val="4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密码学简介：密码学发展时间线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FCF1FA7-B7A4-2647-9BC3-66969F57A9DF}"/>
              </a:ext>
            </a:extLst>
          </p:cNvPr>
          <p:cNvGrpSpPr/>
          <p:nvPr/>
        </p:nvGrpSpPr>
        <p:grpSpPr>
          <a:xfrm>
            <a:off x="480963" y="261442"/>
            <a:ext cx="547092" cy="547092"/>
            <a:chOff x="1997198" y="1485578"/>
            <a:chExt cx="547092" cy="547092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AAEB77E-1EC3-EB48-9BD1-B224C3943EB2}"/>
                </a:ext>
              </a:extLst>
            </p:cNvPr>
            <p:cNvSpPr/>
            <p:nvPr/>
          </p:nvSpPr>
          <p:spPr>
            <a:xfrm>
              <a:off x="1997198" y="1485578"/>
              <a:ext cx="547092" cy="547092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  <a:effectLst>
              <a:glow rad="63500">
                <a:schemeClr val="accent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noFill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三角形 40">
              <a:extLst>
                <a:ext uri="{FF2B5EF4-FFF2-40B4-BE49-F238E27FC236}">
                  <a16:creationId xmlns:a16="http://schemas.microsoft.com/office/drawing/2014/main" id="{B5B5DF90-1B97-5445-9708-B7E072B383A5}"/>
                </a:ext>
              </a:extLst>
            </p:cNvPr>
            <p:cNvSpPr/>
            <p:nvPr/>
          </p:nvSpPr>
          <p:spPr>
            <a:xfrm>
              <a:off x="2169380" y="1646863"/>
              <a:ext cx="202730" cy="174766"/>
            </a:xfrm>
            <a:prstGeom prst="triangl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2D646CE-027C-404C-84B2-5EC0870B159B}"/>
              </a:ext>
            </a:extLst>
          </p:cNvPr>
          <p:cNvGrpSpPr/>
          <p:nvPr/>
        </p:nvGrpSpPr>
        <p:grpSpPr>
          <a:xfrm>
            <a:off x="348970" y="5950074"/>
            <a:ext cx="11841524" cy="0"/>
            <a:chOff x="840000" y="3019059"/>
            <a:chExt cx="7694400" cy="0"/>
          </a:xfrm>
        </p:grpSpPr>
        <p:cxnSp>
          <p:nvCxnSpPr>
            <p:cNvPr id="43" name="直接连接符 2">
              <a:extLst>
                <a:ext uri="{FF2B5EF4-FFF2-40B4-BE49-F238E27FC236}">
                  <a16:creationId xmlns:a16="http://schemas.microsoft.com/office/drawing/2014/main" id="{AAB4724C-D71F-5E40-9F89-69BDC69AC278}"/>
                </a:ext>
              </a:extLst>
            </p:cNvPr>
            <p:cNvCxnSpPr/>
            <p:nvPr/>
          </p:nvCxnSpPr>
          <p:spPr>
            <a:xfrm>
              <a:off x="840000" y="3019059"/>
              <a:ext cx="3062193" cy="0"/>
            </a:xfrm>
            <a:prstGeom prst="line">
              <a:avLst/>
            </a:prstGeom>
            <a:ln w="76200">
              <a:solidFill>
                <a:srgbClr val="F381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6">
              <a:extLst>
                <a:ext uri="{FF2B5EF4-FFF2-40B4-BE49-F238E27FC236}">
                  <a16:creationId xmlns:a16="http://schemas.microsoft.com/office/drawing/2014/main" id="{9A292228-C2A3-3640-A3C1-ED51008CDE56}"/>
                </a:ext>
              </a:extLst>
            </p:cNvPr>
            <p:cNvCxnSpPr/>
            <p:nvPr/>
          </p:nvCxnSpPr>
          <p:spPr>
            <a:xfrm>
              <a:off x="3784843" y="3019059"/>
              <a:ext cx="4749557" cy="0"/>
            </a:xfrm>
            <a:prstGeom prst="line">
              <a:avLst/>
            </a:prstGeom>
            <a:ln w="76200">
              <a:solidFill>
                <a:srgbClr val="F381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72449AE4-137F-4A44-8380-2EB0882000B8}"/>
              </a:ext>
            </a:extLst>
          </p:cNvPr>
          <p:cNvCxnSpPr/>
          <p:nvPr/>
        </p:nvCxnSpPr>
        <p:spPr>
          <a:xfrm>
            <a:off x="1273051" y="4870074"/>
            <a:ext cx="0" cy="1080000"/>
          </a:xfrm>
          <a:prstGeom prst="line">
            <a:avLst/>
          </a:prstGeom>
          <a:ln w="76200">
            <a:solidFill>
              <a:srgbClr val="F381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C641C063-3B3E-394B-9759-F69CECFE9273}"/>
              </a:ext>
            </a:extLst>
          </p:cNvPr>
          <p:cNvCxnSpPr/>
          <p:nvPr/>
        </p:nvCxnSpPr>
        <p:spPr>
          <a:xfrm>
            <a:off x="3145259" y="4870074"/>
            <a:ext cx="0" cy="1080000"/>
          </a:xfrm>
          <a:prstGeom prst="line">
            <a:avLst/>
          </a:prstGeom>
          <a:ln w="76200">
            <a:solidFill>
              <a:srgbClr val="F381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441092FB-D6B3-CB46-9DC5-1C1933BBEF10}"/>
              </a:ext>
            </a:extLst>
          </p:cNvPr>
          <p:cNvSpPr txBox="1"/>
          <p:nvPr/>
        </p:nvSpPr>
        <p:spPr>
          <a:xfrm>
            <a:off x="1489075" y="526193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近代密码学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5A9E60E-63A7-6A41-8D15-D3A62B3CC73A}"/>
              </a:ext>
            </a:extLst>
          </p:cNvPr>
          <p:cNvSpPr txBox="1"/>
          <p:nvPr/>
        </p:nvSpPr>
        <p:spPr>
          <a:xfrm>
            <a:off x="6617133" y="5261932"/>
            <a:ext cx="152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现代密码学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4DE97DD-878C-A748-86E0-2B882E760E43}"/>
              </a:ext>
            </a:extLst>
          </p:cNvPr>
          <p:cNvSpPr txBox="1"/>
          <p:nvPr/>
        </p:nvSpPr>
        <p:spPr>
          <a:xfrm>
            <a:off x="115471" y="5108044"/>
            <a:ext cx="1075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/>
              <a:t>古典</a:t>
            </a:r>
            <a:endParaRPr kumimoji="1" lang="en-US" altLang="zh-CN" sz="2000" dirty="0"/>
          </a:p>
          <a:p>
            <a:pPr algn="ctr"/>
            <a:r>
              <a:rPr kumimoji="1" lang="zh-CN" altLang="en-US" sz="2000" dirty="0"/>
              <a:t>密码学</a:t>
            </a:r>
          </a:p>
        </p:txBody>
      </p:sp>
    </p:spTree>
    <p:extLst>
      <p:ext uri="{BB962C8B-B14F-4D97-AF65-F5344CB8AC3E}">
        <p14:creationId xmlns:p14="http://schemas.microsoft.com/office/powerpoint/2010/main" val="2908686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万向母版色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27375</TotalTime>
  <Words>2331</Words>
  <Application>Microsoft Macintosh PowerPoint</Application>
  <PresentationFormat>自定义</PresentationFormat>
  <Paragraphs>339</Paragraphs>
  <Slides>50</Slides>
  <Notes>31</Notes>
  <HiddenSlides>1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6" baseType="lpstr">
      <vt:lpstr>.PingFang SC</vt:lpstr>
      <vt:lpstr>DengXian</vt:lpstr>
      <vt:lpstr>SimHei</vt:lpstr>
      <vt:lpstr>宋体</vt:lpstr>
      <vt:lpstr>微软雅黑</vt:lpstr>
      <vt:lpstr>Open Sans</vt:lpstr>
      <vt:lpstr>Arial</vt:lpstr>
      <vt:lpstr>Calibri</vt:lpstr>
      <vt:lpstr>Cambria Math</vt:lpstr>
      <vt:lpstr>Helvetica Neue</vt:lpstr>
      <vt:lpstr>Lucida Console</vt:lpstr>
      <vt:lpstr>Marlett</vt:lpstr>
      <vt:lpstr>Symbol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Office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Microsoft Office User</cp:lastModifiedBy>
  <cp:revision>1477</cp:revision>
  <dcterms:created xsi:type="dcterms:W3CDTF">2017-07-12T06:06:20Z</dcterms:created>
  <dcterms:modified xsi:type="dcterms:W3CDTF">2018-10-28T14:05:10Z</dcterms:modified>
</cp:coreProperties>
</file>